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68580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Roboto Condensed Light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73">
          <p15:clr>
            <a:srgbClr val="A4A3A4"/>
          </p15:clr>
        </p15:guide>
        <p15:guide id="2" pos="183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6" roundtripDataSignature="AMtx7mi4cbHJHCfyXtATx63kZTIyIfvC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73" orient="horz"/>
        <p:guide pos="18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RobotoCondensedLight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RobotoCondensedLight-italic.fntdata"/><Relationship Id="rId23" Type="http://schemas.openxmlformats.org/officeDocument/2006/relationships/font" Target="fonts/RobotoCondensed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customschemas.google.com/relationships/presentationmetadata" Target="metadata"/><Relationship Id="rId25" Type="http://schemas.openxmlformats.org/officeDocument/2006/relationships/font" Target="fonts/RobotoCondensedLight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0851c723b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d0851c723b_1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3"/>
          <p:cNvSpPr txBox="1"/>
          <p:nvPr>
            <p:ph idx="1" type="subTitle"/>
          </p:nvPr>
        </p:nvSpPr>
        <p:spPr>
          <a:xfrm>
            <a:off x="3239196" y="3793068"/>
            <a:ext cx="5096935" cy="1684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7F7F7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type="ctrTitle"/>
          </p:nvPr>
        </p:nvSpPr>
        <p:spPr>
          <a:xfrm>
            <a:off x="3239197" y="333632"/>
            <a:ext cx="5096935" cy="34594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4200"/>
              <a:buFont typeface="Roboto"/>
              <a:buNone/>
              <a:defRPr b="1" i="0" sz="4200" u="none" cap="none" strike="noStrike">
                <a:solidFill>
                  <a:srgbClr val="A7934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/>
          <p:nvPr>
            <p:ph type="title"/>
          </p:nvPr>
        </p:nvSpPr>
        <p:spPr>
          <a:xfrm rot="5400000">
            <a:off x="49664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" type="body"/>
          </p:nvPr>
        </p:nvSpPr>
        <p:spPr>
          <a:xfrm rot="5400000">
            <a:off x="680244" y="-29368"/>
            <a:ext cx="5811838" cy="660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/>
          <p:nvPr>
            <p:ph idx="1" type="body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15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" type="body"/>
          </p:nvPr>
        </p:nvSpPr>
        <p:spPr>
          <a:xfrm>
            <a:off x="284285" y="1215483"/>
            <a:ext cx="4211515" cy="496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2" type="body"/>
          </p:nvPr>
        </p:nvSpPr>
        <p:spPr>
          <a:xfrm>
            <a:off x="4648200" y="1215483"/>
            <a:ext cx="4210050" cy="496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6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/>
          <p:nvPr>
            <p:ph idx="1" type="body"/>
          </p:nvPr>
        </p:nvSpPr>
        <p:spPr>
          <a:xfrm>
            <a:off x="285750" y="1235113"/>
            <a:ext cx="421322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" name="Google Shape;34;p17"/>
          <p:cNvSpPr txBox="1"/>
          <p:nvPr>
            <p:ph idx="2" type="body"/>
          </p:nvPr>
        </p:nvSpPr>
        <p:spPr>
          <a:xfrm>
            <a:off x="285750" y="2078656"/>
            <a:ext cx="4213225" cy="4111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3" type="body"/>
          </p:nvPr>
        </p:nvSpPr>
        <p:spPr>
          <a:xfrm>
            <a:off x="4629150" y="1235113"/>
            <a:ext cx="42291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" name="Google Shape;36;p17"/>
          <p:cNvSpPr txBox="1"/>
          <p:nvPr>
            <p:ph idx="4" type="body"/>
          </p:nvPr>
        </p:nvSpPr>
        <p:spPr>
          <a:xfrm>
            <a:off x="4629150" y="2078656"/>
            <a:ext cx="4229100" cy="4111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17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8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9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/>
          <p:nvPr>
            <p:ph type="title"/>
          </p:nvPr>
        </p:nvSpPr>
        <p:spPr>
          <a:xfrm>
            <a:off x="285750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200"/>
              <a:buFont typeface="Robo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" type="body"/>
          </p:nvPr>
        </p:nvSpPr>
        <p:spPr>
          <a:xfrm>
            <a:off x="3235325" y="457201"/>
            <a:ext cx="5622925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3" name="Google Shape;53;p20"/>
          <p:cNvSpPr txBox="1"/>
          <p:nvPr>
            <p:ph idx="2" type="body"/>
          </p:nvPr>
        </p:nvSpPr>
        <p:spPr>
          <a:xfrm>
            <a:off x="285750" y="2274848"/>
            <a:ext cx="2949575" cy="3594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4" name="Google Shape;54;p20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0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 txBox="1"/>
          <p:nvPr>
            <p:ph type="title"/>
          </p:nvPr>
        </p:nvSpPr>
        <p:spPr>
          <a:xfrm>
            <a:off x="285750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200"/>
              <a:buFont typeface="Robo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/>
          <p:nvPr>
            <p:ph idx="2" type="pic"/>
          </p:nvPr>
        </p:nvSpPr>
        <p:spPr>
          <a:xfrm>
            <a:off x="3235325" y="457201"/>
            <a:ext cx="5622925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285750" y="2274848"/>
            <a:ext cx="2949575" cy="3594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1" name="Google Shape;61;p21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1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2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" type="body"/>
          </p:nvPr>
        </p:nvSpPr>
        <p:spPr>
          <a:xfrm rot="5400000">
            <a:off x="2273822" y="-772590"/>
            <a:ext cx="4596355" cy="85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2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  <a:defRPr b="1" i="0" sz="3600" u="none" cap="none" strike="noStrike">
                <a:solidFill>
                  <a:srgbClr val="A7934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" name="Google Shape;15;p14"/>
          <p:cNvSpPr txBox="1"/>
          <p:nvPr>
            <p:ph idx="1" type="body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4"/>
          <p:cNvSpPr txBox="1"/>
          <p:nvPr>
            <p:ph idx="10" type="dt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4"/>
          <p:cNvSpPr txBox="1"/>
          <p:nvPr>
            <p:ph idx="11" type="ftr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14"/>
          <p:cNvSpPr txBox="1"/>
          <p:nvPr>
            <p:ph idx="12" type="sldNum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hyperlink" Target="http://drive.google.com/file/d/1lfq6yjDBUAhngAaW7eckGZNxkTkflzdp/view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1.jpg"/><Relationship Id="rId5" Type="http://schemas.openxmlformats.org/officeDocument/2006/relationships/image" Target="../media/image6.jp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0.jp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Relationship Id="rId5" Type="http://schemas.openxmlformats.org/officeDocument/2006/relationships/hyperlink" Target="http://drive.google.com/file/d/1yDrQ0me67sCHeMMLTTfoT3ZviyPEPqWy/view" TargetMode="External"/><Relationship Id="rId6" Type="http://schemas.openxmlformats.org/officeDocument/2006/relationships/image" Target="../media/image18.png"/><Relationship Id="rId7" Type="http://schemas.openxmlformats.org/officeDocument/2006/relationships/hyperlink" Target="http://drive.google.com/file/d/1V8ljn9NsIkc6UDwSQYqCpruGdlNeQMc0/view" TargetMode="External"/><Relationship Id="rId8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/>
          <p:nvPr>
            <p:ph idx="1" type="subTitle"/>
          </p:nvPr>
        </p:nvSpPr>
        <p:spPr>
          <a:xfrm>
            <a:off x="3028153" y="3793068"/>
            <a:ext cx="5575713" cy="1684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2800"/>
              <a:t>Team Name: Drones for Tree Trimming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3000"/>
              <a:buNone/>
            </a:pPr>
            <a:r>
              <a:rPr lang="en-US"/>
              <a:t>April 27</a:t>
            </a:r>
            <a:r>
              <a:rPr baseline="30000" lang="en-US"/>
              <a:t>th</a:t>
            </a:r>
            <a:r>
              <a:rPr lang="en-US"/>
              <a:t>, 2021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3000"/>
              <a:buNone/>
            </a:pPr>
            <a:r>
              <a:rPr lang="en-US"/>
              <a:t>Tyler Bryant, Darrell Fambro, Keith Liang, Nikhil Patel, Matthew Ramberger</a:t>
            </a:r>
            <a:endParaRPr/>
          </a:p>
        </p:txBody>
      </p:sp>
      <p:sp>
        <p:nvSpPr>
          <p:cNvPr id="81" name="Google Shape;81;p1"/>
          <p:cNvSpPr txBox="1"/>
          <p:nvPr/>
        </p:nvSpPr>
        <p:spPr>
          <a:xfrm>
            <a:off x="3239196" y="1671195"/>
            <a:ext cx="509693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b="1" i="0" lang="en-US" sz="3600" u="none" cap="none" strike="noStrike">
                <a:solidFill>
                  <a:srgbClr val="A7934B"/>
                </a:solidFill>
                <a:latin typeface="Roboto"/>
                <a:ea typeface="Roboto"/>
                <a:cs typeface="Roboto"/>
                <a:sym typeface="Roboto"/>
              </a:rPr>
              <a:t>Capstone Expo: 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b="1" i="0" lang="en-US" sz="3600" u="none" cap="none" strike="noStrike">
                <a:solidFill>
                  <a:srgbClr val="A7934B"/>
                </a:solidFill>
                <a:latin typeface="Roboto"/>
                <a:ea typeface="Roboto"/>
                <a:cs typeface="Roboto"/>
                <a:sym typeface="Roboto"/>
              </a:rPr>
              <a:t>An Optimal Drone End-Effector for Vegetation Pruning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Testing and Results</a:t>
            </a:r>
            <a:endParaRPr/>
          </a:p>
        </p:txBody>
      </p:sp>
      <p:sp>
        <p:nvSpPr>
          <p:cNvPr id="196" name="Google Shape;196;p10"/>
          <p:cNvSpPr txBox="1"/>
          <p:nvPr>
            <p:ph idx="1" type="body"/>
          </p:nvPr>
        </p:nvSpPr>
        <p:spPr>
          <a:xfrm>
            <a:off x="284274" y="1215475"/>
            <a:ext cx="4620900" cy="49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Weight ~ 2.5 pounds</a:t>
            </a:r>
            <a:endParaRPr sz="21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Signal Range ~ 200-250 feet LOS</a:t>
            </a:r>
            <a:endParaRPr sz="21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Battery Lifetime ~ 45-60 minutes</a:t>
            </a:r>
            <a:endParaRPr sz="21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Fall Survival Height ~ Survived 40 Feet</a:t>
            </a:r>
            <a:endParaRPr sz="21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Cutting Size ~.10’’ - .40’’ </a:t>
            </a:r>
            <a:endParaRPr sz="2100"/>
          </a:p>
          <a:p>
            <a:pPr indent="-3619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Inconsistent</a:t>
            </a:r>
            <a:r>
              <a:rPr lang="en-US" sz="2100"/>
              <a:t> over .40’’</a:t>
            </a:r>
            <a:endParaRPr sz="2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770" y="5971245"/>
            <a:ext cx="861517" cy="79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0" title="senior design vide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3400" y="1328675"/>
            <a:ext cx="3886500" cy="29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675" y="4924175"/>
            <a:ext cx="1676550" cy="16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9325" y="4924175"/>
            <a:ext cx="2235415" cy="167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7850" y="4924175"/>
            <a:ext cx="2263382" cy="169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Future Steps</a:t>
            </a:r>
            <a:endParaRPr/>
          </a:p>
        </p:txBody>
      </p:sp>
      <p:sp>
        <p:nvSpPr>
          <p:cNvPr id="207" name="Google Shape;207;p11"/>
          <p:cNvSpPr txBox="1"/>
          <p:nvPr>
            <p:ph idx="1" type="body"/>
          </p:nvPr>
        </p:nvSpPr>
        <p:spPr>
          <a:xfrm>
            <a:off x="284285" y="1215483"/>
            <a:ext cx="8859715" cy="496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01327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92"/>
              <a:t>Additional release mechanism for vertical cuts</a:t>
            </a:r>
            <a:endParaRPr sz="3792"/>
          </a:p>
          <a:p>
            <a:pPr indent="-21085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392"/>
              <a:t>Integrating release mechanisms inside frame</a:t>
            </a:r>
            <a:endParaRPr sz="3392"/>
          </a:p>
          <a:p>
            <a:pPr indent="0" lvl="0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3792"/>
          </a:p>
          <a:p>
            <a:pPr indent="-20132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92"/>
              <a:t>Upgrading soldered breadboard to printed circuit board </a:t>
            </a:r>
            <a:endParaRPr sz="3792"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792"/>
          </a:p>
          <a:p>
            <a:pPr indent="-20132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92"/>
              <a:t>Increased diameter and power of cut potential</a:t>
            </a:r>
            <a:endParaRPr sz="3792"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792"/>
          </a:p>
          <a:p>
            <a:pPr indent="-20132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92"/>
              <a:t>Adding shock absorbent mounting </a:t>
            </a:r>
            <a:endParaRPr sz="3792"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792"/>
          </a:p>
          <a:p>
            <a:pPr indent="-20132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92"/>
              <a:t>Upgrading to titanium framing</a:t>
            </a:r>
            <a:endParaRPr sz="3792"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792"/>
          </a:p>
          <a:p>
            <a:pPr indent="-20132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92"/>
              <a:t>Upgrading drone to increase payload capacity</a:t>
            </a:r>
            <a:endParaRPr sz="3792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08" name="Google Shape;20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770" y="5971245"/>
            <a:ext cx="861517" cy="791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Meet the Team</a:t>
            </a:r>
            <a:endParaRPr/>
          </a:p>
        </p:txBody>
      </p:sp>
      <p:pic>
        <p:nvPicPr>
          <p:cNvPr descr="A person smiling for the picture&#10;&#10;Description automatically generated with medium confidence" id="87" name="Google Shape;8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308" y="2601323"/>
            <a:ext cx="1277293" cy="185316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A person smiling for the camera&#10;&#10;Description automatically generated with medium confidence" id="88" name="Google Shape;8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0636" y="2592516"/>
            <a:ext cx="1280160" cy="190739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Profile photo of Nikhil Patel" id="89" name="Google Shape;8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69971" y="2590239"/>
            <a:ext cx="1280160" cy="189700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37546" y="2528443"/>
            <a:ext cx="1280160" cy="190045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91" name="Google Shape;91;p2"/>
          <p:cNvSpPr txBox="1"/>
          <p:nvPr/>
        </p:nvSpPr>
        <p:spPr>
          <a:xfrm>
            <a:off x="214770" y="4491063"/>
            <a:ext cx="192236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Matthew Ramberger [EE]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2010971" y="4503150"/>
            <a:ext cx="169766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Darrell Fambro [CmpE]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3652140" y="4560490"/>
            <a:ext cx="223354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Nikhil Patel [CmpE]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5552841" y="4560490"/>
            <a:ext cx="28111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Keith Liang [EE]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7133029" y="4557153"/>
            <a:ext cx="170191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Tyler Bryant [EE]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323935" y="5046383"/>
            <a:ext cx="15778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Testing Team Lead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2304392" y="5046383"/>
            <a:ext cx="15778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Webmaster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3783064" y="5046079"/>
            <a:ext cx="15778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Software Team Lead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5525145" y="5040135"/>
            <a:ext cx="18028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Hardware Team Lead 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7327959" y="4978773"/>
            <a:ext cx="15778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Director of Communications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66763" y="2610396"/>
            <a:ext cx="1254151" cy="18288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4770" y="5971245"/>
            <a:ext cx="861517" cy="791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8726" y="5221039"/>
            <a:ext cx="2404334" cy="160289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110" name="Google Shape;110;p3"/>
          <p:cNvSpPr txBox="1"/>
          <p:nvPr>
            <p:ph idx="1" type="body"/>
          </p:nvPr>
        </p:nvSpPr>
        <p:spPr>
          <a:xfrm>
            <a:off x="284285" y="1215483"/>
            <a:ext cx="8733217" cy="496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Goal: Design an </a:t>
            </a:r>
            <a:r>
              <a:rPr i="1" lang="en-US"/>
              <a:t>optimal</a:t>
            </a:r>
            <a:r>
              <a:rPr lang="en-US"/>
              <a:t> end effector configuration that integrates with a DJI Inspire Drone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Optimal: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-US" u="none" strike="noStrike">
                <a:latin typeface="Arial"/>
                <a:ea typeface="Arial"/>
                <a:cs typeface="Arial"/>
                <a:sym typeface="Arial"/>
              </a:rPr>
              <a:t>erform light trimming and pruning of vegetation surrounding power lines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US" u="none" strike="noStrike">
                <a:latin typeface="Arial"/>
                <a:ea typeface="Arial"/>
                <a:cs typeface="Arial"/>
                <a:sym typeface="Arial"/>
              </a:rPr>
              <a:t>ble to withstand repetitive impact with grass and dirt from a height range of 30-50 feet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en-US" u="none" strike="noStrike">
                <a:latin typeface="Arial"/>
                <a:ea typeface="Arial"/>
                <a:cs typeface="Arial"/>
                <a:sym typeface="Arial"/>
              </a:rPr>
              <a:t>he end effector will attach to a br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anch and </a:t>
            </a:r>
            <a:r>
              <a:rPr b="0" i="0" lang="en-US" u="none" strike="noStrike">
                <a:latin typeface="Arial"/>
                <a:ea typeface="Arial"/>
                <a:cs typeface="Arial"/>
                <a:sym typeface="Arial"/>
              </a:rPr>
              <a:t>disconnect from the drone, allowing the drone to safely fly away while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b="0" i="0" lang="en-US" u="none" strike="noStrike">
                <a:latin typeface="Arial"/>
                <a:ea typeface="Arial"/>
                <a:cs typeface="Arial"/>
                <a:sym typeface="Arial"/>
              </a:rPr>
              <a:t> cut is made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0" i="0" sz="24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770" y="5971245"/>
            <a:ext cx="861517" cy="79159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5853049" y="5837829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DJI Inspire 1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Motivation</a:t>
            </a:r>
            <a:endParaRPr/>
          </a:p>
        </p:txBody>
      </p:sp>
      <p:sp>
        <p:nvSpPr>
          <p:cNvPr id="119" name="Google Shape;119;p4"/>
          <p:cNvSpPr txBox="1"/>
          <p:nvPr>
            <p:ph idx="1" type="body"/>
          </p:nvPr>
        </p:nvSpPr>
        <p:spPr>
          <a:xfrm>
            <a:off x="284285" y="1215483"/>
            <a:ext cx="8859715" cy="496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Implement the use of drones to provide safer and more reliable services to customers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Florida Power &amp; Light Aerial Intelligent Response (FPLAIR)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Oversees all aerial inspections of the company’s overhead transmission and distribution facilities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Percepto “Drone-in-Box” Solutions to aid in hurricane disaster recovery</a:t>
            </a:r>
            <a:endParaRPr/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770" y="5971245"/>
            <a:ext cx="861517" cy="791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PL drone in a box another tool to check plant infrastructure" id="121" name="Google Shape;12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6204" y="4592091"/>
            <a:ext cx="3338328" cy="1877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PL worker using a drone" id="122" name="Google Shape;12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02844" y="4592091"/>
            <a:ext cx="3231136" cy="1877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End-Effector Mechanical Assembly </a:t>
            </a:r>
            <a:endParaRPr/>
          </a:p>
        </p:txBody>
      </p:sp>
      <p:sp>
        <p:nvSpPr>
          <p:cNvPr id="128" name="Google Shape;128;p5"/>
          <p:cNvSpPr txBox="1"/>
          <p:nvPr>
            <p:ph idx="1" type="body"/>
          </p:nvPr>
        </p:nvSpPr>
        <p:spPr>
          <a:xfrm>
            <a:off x="284275" y="1215475"/>
            <a:ext cx="4211400" cy="50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Hardware Components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L-Shaped aluminum core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Ryobi BSH-120 Gardening Tool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ACTOBOTICS Parallel Gripper Kit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Flying Tech Payload Release Mechanism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 Lexan Polycarbonate Sheets</a:t>
            </a:r>
            <a:endParaRPr/>
          </a:p>
          <a:p>
            <a:pPr indent="-228600" lvl="1" marL="6858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 Foam Cushioning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770" y="5971245"/>
            <a:ext cx="861517" cy="79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7425" y="1215475"/>
            <a:ext cx="1511724" cy="201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8225" y="1349524"/>
            <a:ext cx="2330027" cy="174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5800" y="3556350"/>
            <a:ext cx="2984825" cy="223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 txBox="1"/>
          <p:nvPr/>
        </p:nvSpPr>
        <p:spPr>
          <a:xfrm>
            <a:off x="4753188" y="3231100"/>
            <a:ext cx="166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Roboto"/>
                <a:ea typeface="Roboto"/>
                <a:cs typeface="Roboto"/>
                <a:sym typeface="Roboto"/>
              </a:rPr>
              <a:t>Aluminum Frame with Lexan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6670927" y="3097050"/>
            <a:ext cx="198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Roboto"/>
                <a:ea typeface="Roboto"/>
                <a:cs typeface="Roboto"/>
                <a:sym typeface="Roboto"/>
              </a:rPr>
              <a:t>Aluminum Frame w/ support bars, cutter, and clamp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5873549" y="5794975"/>
            <a:ext cx="2984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Roboto"/>
                <a:ea typeface="Roboto"/>
                <a:cs typeface="Roboto"/>
                <a:sym typeface="Roboto"/>
              </a:rPr>
              <a:t>Finished End-Effector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End-Effector Electrical Systems</a:t>
            </a:r>
            <a:endParaRPr/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770" y="5971245"/>
            <a:ext cx="861517" cy="79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8001" y="1344372"/>
            <a:ext cx="3218047" cy="416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5">
            <a:alphaModFix/>
          </a:blip>
          <a:srcRect b="4566" l="27671" r="36358" t="11172"/>
          <a:stretch/>
        </p:blipFill>
        <p:spPr>
          <a:xfrm>
            <a:off x="2718825" y="1140000"/>
            <a:ext cx="1777801" cy="5202650"/>
          </a:xfrm>
          <a:prstGeom prst="rect">
            <a:avLst/>
          </a:prstGeom>
          <a:noFill/>
          <a:ln cap="sq" cmpd="sng" w="127000">
            <a:solidFill>
              <a:srgbClr val="262699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sp>
        <p:nvSpPr>
          <p:cNvPr id="144" name="Google Shape;144;p6"/>
          <p:cNvSpPr txBox="1"/>
          <p:nvPr/>
        </p:nvSpPr>
        <p:spPr>
          <a:xfrm>
            <a:off x="278650" y="5155325"/>
            <a:ext cx="1505700" cy="400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Microprocessor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5" name="Google Shape;145;p6"/>
          <p:cNvCxnSpPr>
            <a:stCxn id="144" idx="3"/>
          </p:cNvCxnSpPr>
          <p:nvPr/>
        </p:nvCxnSpPr>
        <p:spPr>
          <a:xfrm>
            <a:off x="1784350" y="5355425"/>
            <a:ext cx="1762500" cy="68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6" name="Google Shape;146;p6"/>
          <p:cNvSpPr txBox="1"/>
          <p:nvPr/>
        </p:nvSpPr>
        <p:spPr>
          <a:xfrm>
            <a:off x="214775" y="2029875"/>
            <a:ext cx="1705200" cy="400200"/>
          </a:xfrm>
          <a:prstGeom prst="rect">
            <a:avLst/>
          </a:prstGeom>
          <a:noFill/>
          <a:ln cap="flat" cmpd="sng" w="1905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Accelerometer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7" name="Google Shape;147;p6"/>
          <p:cNvCxnSpPr/>
          <p:nvPr/>
        </p:nvCxnSpPr>
        <p:spPr>
          <a:xfrm>
            <a:off x="1919975" y="2231775"/>
            <a:ext cx="1938300" cy="13500"/>
          </a:xfrm>
          <a:prstGeom prst="straightConnector1">
            <a:avLst/>
          </a:prstGeom>
          <a:noFill/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8" name="Google Shape;148;p6"/>
          <p:cNvSpPr txBox="1"/>
          <p:nvPr/>
        </p:nvSpPr>
        <p:spPr>
          <a:xfrm>
            <a:off x="214775" y="2795325"/>
            <a:ext cx="2011500" cy="4002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Voltage Regulator (5V)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9" name="Google Shape;149;p6"/>
          <p:cNvCxnSpPr>
            <a:stCxn id="148" idx="3"/>
          </p:cNvCxnSpPr>
          <p:nvPr/>
        </p:nvCxnSpPr>
        <p:spPr>
          <a:xfrm>
            <a:off x="2226275" y="2995425"/>
            <a:ext cx="1311300" cy="2403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" name="Google Shape;150;p6"/>
          <p:cNvSpPr txBox="1"/>
          <p:nvPr/>
        </p:nvSpPr>
        <p:spPr>
          <a:xfrm>
            <a:off x="51575" y="4339400"/>
            <a:ext cx="2174700" cy="4002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Battery Terminals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1" name="Google Shape;151;p6"/>
          <p:cNvCxnSpPr>
            <a:stCxn id="150" idx="3"/>
          </p:cNvCxnSpPr>
          <p:nvPr/>
        </p:nvCxnSpPr>
        <p:spPr>
          <a:xfrm flipH="1" rot="10800000">
            <a:off x="2226275" y="4197800"/>
            <a:ext cx="1754700" cy="3417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" name="Google Shape;152;p6"/>
          <p:cNvSpPr txBox="1"/>
          <p:nvPr/>
        </p:nvSpPr>
        <p:spPr>
          <a:xfrm>
            <a:off x="5924125" y="5513625"/>
            <a:ext cx="259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PCB Design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51575" y="3583938"/>
            <a:ext cx="2432400" cy="4002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Two NPN BJT Transistors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4" name="Google Shape;154;p6"/>
          <p:cNvCxnSpPr/>
          <p:nvPr/>
        </p:nvCxnSpPr>
        <p:spPr>
          <a:xfrm flipH="1" rot="10800000">
            <a:off x="2483975" y="3783388"/>
            <a:ext cx="666900" cy="204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" name="Google Shape;155;p6"/>
          <p:cNvSpPr txBox="1"/>
          <p:nvPr/>
        </p:nvSpPr>
        <p:spPr>
          <a:xfrm>
            <a:off x="2606600" y="6457800"/>
            <a:ext cx="259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Soldered Breadboard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/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End-Effector Software Design</a:t>
            </a:r>
            <a:endParaRPr/>
          </a:p>
        </p:txBody>
      </p:sp>
      <p:sp>
        <p:nvSpPr>
          <p:cNvPr id="161" name="Google Shape;161;p7"/>
          <p:cNvSpPr txBox="1"/>
          <p:nvPr>
            <p:ph idx="2" type="body"/>
          </p:nvPr>
        </p:nvSpPr>
        <p:spPr>
          <a:xfrm>
            <a:off x="285750" y="1108750"/>
            <a:ext cx="46965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Communications between controller and end-effector are done using UART over bluetooth</a:t>
            </a:r>
            <a:endParaRPr sz="1800"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2 nRF52840 microcontroller development </a:t>
            </a:r>
            <a:r>
              <a:rPr lang="en-US" sz="1800"/>
              <a:t>boards</a:t>
            </a:r>
            <a:endParaRPr sz="1800"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The nRF52840 chip has a built-in bluetooth module capable of long ranges (&gt; 200 ft)</a:t>
            </a:r>
            <a:endParaRPr sz="18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The nRF52840-DK board transmits character based commands to the end-effector’s board (i.e. ‘!C’, ‘!T’, ‘!R’)</a:t>
            </a:r>
            <a:endParaRPr sz="1800"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Pressing a button triggers transmission (see right)</a:t>
            </a:r>
            <a:endParaRPr sz="1800"/>
          </a:p>
        </p:txBody>
      </p:sp>
      <p:pic>
        <p:nvPicPr>
          <p:cNvPr id="162" name="Google Shape;1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950" y="1056675"/>
            <a:ext cx="3775576" cy="480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770" y="5971245"/>
            <a:ext cx="861517" cy="79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4776" y="5054126"/>
            <a:ext cx="2647450" cy="122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 txBox="1"/>
          <p:nvPr/>
        </p:nvSpPr>
        <p:spPr>
          <a:xfrm>
            <a:off x="5040462" y="5851475"/>
            <a:ext cx="3735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Roboto"/>
                <a:ea typeface="Roboto"/>
                <a:cs typeface="Roboto"/>
                <a:sym typeface="Roboto"/>
              </a:rPr>
              <a:t>Transmitting controller software flow diagram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334750" y="6278475"/>
            <a:ext cx="2647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Roboto"/>
                <a:ea typeface="Roboto"/>
                <a:cs typeface="Roboto"/>
                <a:sym typeface="Roboto"/>
              </a:rPr>
              <a:t>nRF52840-DK development board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0851c723b_1_8"/>
          <p:cNvSpPr txBox="1"/>
          <p:nvPr>
            <p:ph type="title"/>
          </p:nvPr>
        </p:nvSpPr>
        <p:spPr>
          <a:xfrm>
            <a:off x="285750" y="200721"/>
            <a:ext cx="8572500" cy="10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End-Effector Software Design</a:t>
            </a:r>
            <a:endParaRPr/>
          </a:p>
        </p:txBody>
      </p:sp>
      <p:sp>
        <p:nvSpPr>
          <p:cNvPr id="172" name="Google Shape;172;gd0851c723b_1_8"/>
          <p:cNvSpPr txBox="1"/>
          <p:nvPr>
            <p:ph idx="2" type="body"/>
          </p:nvPr>
        </p:nvSpPr>
        <p:spPr>
          <a:xfrm>
            <a:off x="290525" y="1215475"/>
            <a:ext cx="4236900" cy="3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The nRF52840 Feather Express receives commands and parses them</a:t>
            </a:r>
            <a:endParaRPr sz="1800"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Toggles the clamp, cutter, and release accordingly by sending out the appropriate signal on a pin (see right)</a:t>
            </a:r>
            <a:endParaRPr sz="1800"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Detects if the end-effector is stuck after being released from the drone using an accelerometer (i.e. in a tree)</a:t>
            </a:r>
            <a:endParaRPr sz="1800"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Releases </a:t>
            </a:r>
            <a:r>
              <a:rPr lang="en-US" sz="1800"/>
              <a:t>clamp if no fall detected 30 sec after drone release</a:t>
            </a:r>
            <a:endParaRPr sz="1800"/>
          </a:p>
        </p:txBody>
      </p:sp>
      <p:pic>
        <p:nvPicPr>
          <p:cNvPr id="173" name="Google Shape;173;gd0851c723b_1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770" y="5971245"/>
            <a:ext cx="861518" cy="79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d0851c723b_1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075" y="1215475"/>
            <a:ext cx="4244175" cy="46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d0851c723b_1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4125" y="5115725"/>
            <a:ext cx="2258570" cy="10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d0851c723b_1_8"/>
          <p:cNvSpPr txBox="1"/>
          <p:nvPr/>
        </p:nvSpPr>
        <p:spPr>
          <a:xfrm>
            <a:off x="5102962" y="5881200"/>
            <a:ext cx="3735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Roboto"/>
                <a:ea typeface="Roboto"/>
                <a:cs typeface="Roboto"/>
                <a:sym typeface="Roboto"/>
              </a:rPr>
              <a:t>Receiving</a:t>
            </a:r>
            <a:r>
              <a:rPr lang="en-US" sz="1300">
                <a:latin typeface="Roboto"/>
                <a:ea typeface="Roboto"/>
                <a:cs typeface="Roboto"/>
                <a:sym typeface="Roboto"/>
              </a:rPr>
              <a:t> controller software flow diagram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gd0851c723b_1_8"/>
          <p:cNvSpPr txBox="1"/>
          <p:nvPr/>
        </p:nvSpPr>
        <p:spPr>
          <a:xfrm>
            <a:off x="2192763" y="6089525"/>
            <a:ext cx="242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Roboto"/>
                <a:ea typeface="Roboto"/>
                <a:cs typeface="Roboto"/>
                <a:sym typeface="Roboto"/>
              </a:rPr>
              <a:t>nRF52840 Feather Express development board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>
            <p:ph type="title"/>
          </p:nvPr>
        </p:nvSpPr>
        <p:spPr>
          <a:xfrm>
            <a:off x="285750" y="200721"/>
            <a:ext cx="8572500" cy="10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3600"/>
              <a:buFont typeface="Roboto"/>
              <a:buNone/>
            </a:pPr>
            <a:r>
              <a:rPr lang="en-US"/>
              <a:t>Drop Test Video</a:t>
            </a:r>
            <a:endParaRPr/>
          </a:p>
        </p:txBody>
      </p:sp>
      <p:sp>
        <p:nvSpPr>
          <p:cNvPr id="183" name="Google Shape;183;p9"/>
          <p:cNvSpPr txBox="1"/>
          <p:nvPr/>
        </p:nvSpPr>
        <p:spPr>
          <a:xfrm>
            <a:off x="435803" y="4195464"/>
            <a:ext cx="369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 Test #2: ~40 feet</a:t>
            </a:r>
            <a:endParaRPr/>
          </a:p>
        </p:txBody>
      </p:sp>
      <p:sp>
        <p:nvSpPr>
          <p:cNvPr id="184" name="Google Shape;184;p9"/>
          <p:cNvSpPr txBox="1"/>
          <p:nvPr/>
        </p:nvSpPr>
        <p:spPr>
          <a:xfrm>
            <a:off x="352733" y="1284639"/>
            <a:ext cx="36960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 Test #1: ~20 feet</a:t>
            </a:r>
            <a:endParaRPr/>
          </a:p>
        </p:txBody>
      </p:sp>
      <p:pic>
        <p:nvPicPr>
          <p:cNvPr id="185" name="Google Shape;18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1810" y="3004851"/>
            <a:ext cx="2247199" cy="29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6350" y="3004851"/>
            <a:ext cx="2247199" cy="29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 title="drop test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800" y="1731812"/>
            <a:ext cx="2894550" cy="21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748278" y="1381339"/>
            <a:ext cx="369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Results</a:t>
            </a:r>
            <a:endParaRPr/>
          </a:p>
        </p:txBody>
      </p:sp>
      <p:sp>
        <p:nvSpPr>
          <p:cNvPr id="189" name="Google Shape;189;p9"/>
          <p:cNvSpPr txBox="1"/>
          <p:nvPr/>
        </p:nvSpPr>
        <p:spPr>
          <a:xfrm>
            <a:off x="4748275" y="1750650"/>
            <a:ext cx="3912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Drop test was around 4 lbs - 1.5x our current weight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Framing easily survived both drops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Dirt getting inside frame is a problem</a:t>
            </a:r>
            <a:endParaRPr/>
          </a:p>
        </p:txBody>
      </p:sp>
      <p:pic>
        <p:nvPicPr>
          <p:cNvPr id="190" name="Google Shape;190;p9" title="Drop Test 2.MOV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4717164"/>
            <a:ext cx="3534998" cy="198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2016-03-09T16:46:53Z</dcterms:created>
  <dc:creator>Microsoft Office User</dc:creator>
</cp:coreProperties>
</file>