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Tyler Bryant"/>
  <p:cmAuthor clrIdx="1" id="1" initials="" lastIdx="1" name="Nikhil Pate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31T23:19:05.596">
    <p:pos x="6000" y="0"/>
    <p:text>First 4 Darrell Introduction</p:text>
  </p:cm>
  <p:cm authorId="1" idx="1" dt="2021-01-31T23:53:52.371">
    <p:pos x="6000" y="100"/>
    <p:text>Section 1 &amp; 2 in the proposal
Troy's comments on the proposal we sent him last semester have some suggestions that are important to incorporate in the Motivation discussion (attached to 11/16 email).</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1-31T23:20:34.494">
    <p:pos x="6000" y="0"/>
    <p:text>second 4 slides Matthew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1-31T23:22:56.912">
    <p:pos x="6000" y="0"/>
    <p:text>Nikhil Demonstration techniques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1-31T23:23:33.578">
    <p:pos x="6000" y="0"/>
    <p:text>Keith scheduling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9bf292a7a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9bf292a7a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9bf292a7a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9bf292a7a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9bf292a7a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9bf292a7a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9bf292a7a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9bf292a7a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9bf292a7a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9bf292a7a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9bf292a7a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9bf292a7a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9bf292a7a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9bf292a7a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b9bf292a7a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b9bf292a7a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9bf292a7a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b9bf292a7a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9bf292a7a_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9bf292a7a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b9bf292a7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b9bf292a7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9bf292a7a_2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b9bf292a7a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9bf292a7a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9bf292a7a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9bf292a7a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9bf292a7a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b9bf292a7a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b9bf292a7a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9bf292a7a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9bf292a7a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9bf292a7a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9bf292a7a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9bf292a7a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9bf292a7a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9bf292a7a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9bf292a7a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Drones for Tree Trimming</a:t>
            </a:r>
            <a:endParaRPr/>
          </a:p>
        </p:txBody>
      </p:sp>
      <p:sp>
        <p:nvSpPr>
          <p:cNvPr id="55" name="Google Shape;55;p13"/>
          <p:cNvSpPr txBox="1"/>
          <p:nvPr>
            <p:ph idx="1" type="subTitle"/>
          </p:nvPr>
        </p:nvSpPr>
        <p:spPr>
          <a:xfrm>
            <a:off x="311700" y="2834125"/>
            <a:ext cx="8520600" cy="1851600"/>
          </a:xfrm>
          <a:prstGeom prst="rect">
            <a:avLst/>
          </a:prstGeom>
        </p:spPr>
        <p:txBody>
          <a:bodyPr anchorCtr="0" anchor="t" bIns="91425" lIns="91425" spcFirstLastPara="1" rIns="91425" wrap="square" tIns="91425">
            <a:normAutofit fontScale="32500" lnSpcReduction="20000"/>
          </a:bodyPr>
          <a:lstStyle/>
          <a:p>
            <a:pPr indent="0" lvl="0" marL="0" rtl="0" algn="ctr">
              <a:spcBef>
                <a:spcPts val="0"/>
              </a:spcBef>
              <a:spcAft>
                <a:spcPts val="0"/>
              </a:spcAft>
              <a:buNone/>
            </a:pPr>
            <a:r>
              <a:rPr lang="en" sz="5600"/>
              <a:t>ECE 4872 Senior Design Project</a:t>
            </a:r>
            <a:endParaRPr sz="5600"/>
          </a:p>
          <a:p>
            <a:pPr indent="0" lvl="0" marL="0" rtl="0" algn="ctr">
              <a:spcBef>
                <a:spcPts val="0"/>
              </a:spcBef>
              <a:spcAft>
                <a:spcPts val="0"/>
              </a:spcAft>
              <a:buNone/>
            </a:pPr>
            <a:r>
              <a:rPr lang="en" sz="5600"/>
              <a:t>Sponsored</a:t>
            </a:r>
            <a:r>
              <a:rPr lang="en" sz="5600"/>
              <a:t> by: Florida Power &amp; Light</a:t>
            </a:r>
            <a:endParaRPr sz="5600"/>
          </a:p>
          <a:p>
            <a:pPr indent="0" lvl="0" marL="0" rtl="0" algn="ctr">
              <a:spcBef>
                <a:spcPts val="0"/>
              </a:spcBef>
              <a:spcAft>
                <a:spcPts val="0"/>
              </a:spcAft>
              <a:buNone/>
            </a:pPr>
            <a:r>
              <a:rPr lang="en" sz="5600"/>
              <a:t>Advisor: Dr. James Kenney</a:t>
            </a:r>
            <a:endParaRPr sz="5600"/>
          </a:p>
          <a:p>
            <a:pPr indent="0" lvl="0" marL="0" rtl="0" algn="ctr">
              <a:spcBef>
                <a:spcPts val="0"/>
              </a:spcBef>
              <a:spcAft>
                <a:spcPts val="0"/>
              </a:spcAft>
              <a:buNone/>
            </a:pPr>
            <a:r>
              <a:t/>
            </a:r>
            <a:endParaRPr/>
          </a:p>
          <a:p>
            <a:pPr indent="0" lvl="0" marL="0" rtl="0" algn="ctr">
              <a:spcBef>
                <a:spcPts val="0"/>
              </a:spcBef>
              <a:spcAft>
                <a:spcPts val="0"/>
              </a:spcAft>
              <a:buNone/>
            </a:pPr>
            <a:r>
              <a:rPr lang="en" sz="3723"/>
              <a:t>Matthew Ramberger</a:t>
            </a:r>
            <a:endParaRPr sz="3723"/>
          </a:p>
          <a:p>
            <a:pPr indent="0" lvl="0" marL="0" rtl="0" algn="ctr">
              <a:spcBef>
                <a:spcPts val="0"/>
              </a:spcBef>
              <a:spcAft>
                <a:spcPts val="0"/>
              </a:spcAft>
              <a:buNone/>
            </a:pPr>
            <a:r>
              <a:rPr lang="en" sz="3723"/>
              <a:t>Nikhil Patel</a:t>
            </a:r>
            <a:endParaRPr sz="3723"/>
          </a:p>
          <a:p>
            <a:pPr indent="0" lvl="0" marL="0" rtl="0" algn="ctr">
              <a:spcBef>
                <a:spcPts val="0"/>
              </a:spcBef>
              <a:spcAft>
                <a:spcPts val="0"/>
              </a:spcAft>
              <a:buNone/>
            </a:pPr>
            <a:r>
              <a:rPr lang="en" sz="3723"/>
              <a:t>Darrell Fambro</a:t>
            </a:r>
            <a:endParaRPr sz="3723"/>
          </a:p>
          <a:p>
            <a:pPr indent="0" lvl="0" marL="0" rtl="0" algn="ctr">
              <a:spcBef>
                <a:spcPts val="0"/>
              </a:spcBef>
              <a:spcAft>
                <a:spcPts val="0"/>
              </a:spcAft>
              <a:buNone/>
            </a:pPr>
            <a:r>
              <a:rPr lang="en" sz="3723"/>
              <a:t>Keith Liang</a:t>
            </a:r>
            <a:endParaRPr sz="3723"/>
          </a:p>
          <a:p>
            <a:pPr indent="0" lvl="0" marL="0" rtl="0" algn="ctr">
              <a:spcBef>
                <a:spcPts val="0"/>
              </a:spcBef>
              <a:spcAft>
                <a:spcPts val="0"/>
              </a:spcAft>
              <a:buNone/>
            </a:pPr>
            <a:r>
              <a:rPr lang="en" sz="3723"/>
              <a:t>Tyler Bryant </a:t>
            </a:r>
            <a:endParaRPr sz="3723"/>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Design Approach</a:t>
            </a:r>
            <a:endParaRPr/>
          </a:p>
        </p:txBody>
      </p:sp>
      <p:sp>
        <p:nvSpPr>
          <p:cNvPr id="119" name="Google Shape;119;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0" name="Google Shape;120;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After positioning, the end effector must clamp onto the branch allowing for the drone to detach. </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This will be accomplished by a clamp driven by a geared motor. </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The geared motor will actuate the clamp onto the branch positioning the end effector in place allowing the drone to leave.</a:t>
            </a:r>
            <a:endParaRPr/>
          </a:p>
        </p:txBody>
      </p:sp>
      <p:pic>
        <p:nvPicPr>
          <p:cNvPr id="121" name="Google Shape;121;p22"/>
          <p:cNvPicPr preferRelativeResize="0"/>
          <p:nvPr/>
        </p:nvPicPr>
        <p:blipFill>
          <a:blip r:embed="rId3">
            <a:alphaModFix/>
          </a:blip>
          <a:stretch>
            <a:fillRect/>
          </a:stretch>
        </p:blipFill>
        <p:spPr>
          <a:xfrm>
            <a:off x="311700" y="1152475"/>
            <a:ext cx="1744125" cy="1744125"/>
          </a:xfrm>
          <a:prstGeom prst="rect">
            <a:avLst/>
          </a:prstGeom>
          <a:noFill/>
          <a:ln>
            <a:noFill/>
          </a:ln>
        </p:spPr>
      </p:pic>
      <p:pic>
        <p:nvPicPr>
          <p:cNvPr id="122" name="Google Shape;122;p22"/>
          <p:cNvPicPr preferRelativeResize="0"/>
          <p:nvPr/>
        </p:nvPicPr>
        <p:blipFill>
          <a:blip r:embed="rId4">
            <a:alphaModFix/>
          </a:blip>
          <a:stretch>
            <a:fillRect/>
          </a:stretch>
        </p:blipFill>
        <p:spPr>
          <a:xfrm>
            <a:off x="2055825" y="2571750"/>
            <a:ext cx="2255775" cy="1714778"/>
          </a:xfrm>
          <a:prstGeom prst="rect">
            <a:avLst/>
          </a:prstGeom>
          <a:noFill/>
          <a:ln>
            <a:noFill/>
          </a:ln>
        </p:spPr>
      </p:pic>
      <p:sp>
        <p:nvSpPr>
          <p:cNvPr id="123" name="Google Shape;123;p22"/>
          <p:cNvSpPr txBox="1"/>
          <p:nvPr/>
        </p:nvSpPr>
        <p:spPr>
          <a:xfrm>
            <a:off x="311700" y="4651375"/>
            <a:ext cx="4572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Sample clamp and geared motor from Sparkfun and Amazon, respectibly. </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555600"/>
            <a:ext cx="8499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Design Approach</a:t>
            </a:r>
            <a:endParaRPr/>
          </a:p>
        </p:txBody>
      </p:sp>
      <p:sp>
        <p:nvSpPr>
          <p:cNvPr id="129" name="Google Shape;129;p23"/>
          <p:cNvSpPr txBox="1"/>
          <p:nvPr>
            <p:ph idx="1" type="body"/>
          </p:nvPr>
        </p:nvSpPr>
        <p:spPr>
          <a:xfrm>
            <a:off x="311700" y="1389600"/>
            <a:ext cx="3720600" cy="34431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After the drone is a safe distance from the limb, the end effector is ready to cut.</a:t>
            </a:r>
            <a:endParaRPr/>
          </a:p>
          <a:p>
            <a:pPr indent="0" lvl="0" marL="457200" rtl="0" algn="l">
              <a:spcBef>
                <a:spcPts val="1200"/>
              </a:spcBef>
              <a:spcAft>
                <a:spcPts val="0"/>
              </a:spcAft>
              <a:buNone/>
            </a:pPr>
            <a:r>
              <a:t/>
            </a:r>
            <a:endParaRPr/>
          </a:p>
          <a:p>
            <a:pPr indent="-304800" lvl="0" marL="457200" rtl="0" algn="l">
              <a:spcBef>
                <a:spcPts val="1200"/>
              </a:spcBef>
              <a:spcAft>
                <a:spcPts val="0"/>
              </a:spcAft>
              <a:buSzPts val="1200"/>
              <a:buChar char="●"/>
            </a:pPr>
            <a:r>
              <a:rPr lang="en"/>
              <a:t>This will be accomplished by a mirror copy of the motor driving the clamp.</a:t>
            </a:r>
            <a:endParaRPr/>
          </a:p>
          <a:p>
            <a:pPr indent="0" lvl="0" marL="457200" rtl="0" algn="l">
              <a:spcBef>
                <a:spcPts val="1200"/>
              </a:spcBef>
              <a:spcAft>
                <a:spcPts val="0"/>
              </a:spcAft>
              <a:buNone/>
            </a:pPr>
            <a:r>
              <a:t/>
            </a:r>
            <a:endParaRPr/>
          </a:p>
          <a:p>
            <a:pPr indent="-304800" lvl="0" marL="457200" rtl="0" algn="l">
              <a:spcBef>
                <a:spcPts val="1200"/>
              </a:spcBef>
              <a:spcAft>
                <a:spcPts val="0"/>
              </a:spcAft>
              <a:buSzPts val="1200"/>
              <a:buChar char="●"/>
            </a:pPr>
            <a:r>
              <a:rPr lang="en"/>
              <a:t>This second motor will drive a pair of shears to open when in proximity of the branch and, after a short delay from detachment, cut the branch.</a:t>
            </a:r>
            <a:endParaRPr/>
          </a:p>
        </p:txBody>
      </p:sp>
      <p:pic>
        <p:nvPicPr>
          <p:cNvPr id="130" name="Google Shape;130;p23"/>
          <p:cNvPicPr preferRelativeResize="0"/>
          <p:nvPr/>
        </p:nvPicPr>
        <p:blipFill>
          <a:blip r:embed="rId3">
            <a:alphaModFix/>
          </a:blip>
          <a:stretch>
            <a:fillRect/>
          </a:stretch>
        </p:blipFill>
        <p:spPr>
          <a:xfrm>
            <a:off x="4526250" y="1262600"/>
            <a:ext cx="3443002" cy="3442998"/>
          </a:xfrm>
          <a:prstGeom prst="rect">
            <a:avLst/>
          </a:prstGeom>
          <a:noFill/>
          <a:ln>
            <a:noFill/>
          </a:ln>
        </p:spPr>
      </p:pic>
      <p:sp>
        <p:nvSpPr>
          <p:cNvPr id="131" name="Google Shape;131;p23"/>
          <p:cNvSpPr txBox="1"/>
          <p:nvPr/>
        </p:nvSpPr>
        <p:spPr>
          <a:xfrm>
            <a:off x="4696000" y="4770450"/>
            <a:ext cx="310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Ratcheting lopper heads that will require less motor.</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Design Approach</a:t>
            </a:r>
            <a:endParaRPr/>
          </a:p>
        </p:txBody>
      </p:sp>
      <p:sp>
        <p:nvSpPr>
          <p:cNvPr id="137" name="Google Shape;137;p2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The final consideration for design is the fall contingency. </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The end effector must be able to survive multiple falls of up to 50 feet.</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This will be accomplished by 3D printing a cage for the end effector that protects the motors, clamp, shears, and battery when falling. </a:t>
            </a:r>
            <a:endParaRPr/>
          </a:p>
        </p:txBody>
      </p:sp>
      <p:pic>
        <p:nvPicPr>
          <p:cNvPr id="138" name="Google Shape;138;p24"/>
          <p:cNvPicPr preferRelativeResize="0"/>
          <p:nvPr/>
        </p:nvPicPr>
        <p:blipFill>
          <a:blip r:embed="rId3">
            <a:alphaModFix/>
          </a:blip>
          <a:stretch>
            <a:fillRect/>
          </a:stretch>
        </p:blipFill>
        <p:spPr>
          <a:xfrm>
            <a:off x="4740275" y="1201875"/>
            <a:ext cx="3855800" cy="2560500"/>
          </a:xfrm>
          <a:prstGeom prst="rect">
            <a:avLst/>
          </a:prstGeom>
          <a:noFill/>
          <a:ln>
            <a:noFill/>
          </a:ln>
        </p:spPr>
      </p:pic>
      <p:sp>
        <p:nvSpPr>
          <p:cNvPr id="139" name="Google Shape;139;p24"/>
          <p:cNvSpPr txBox="1"/>
          <p:nvPr/>
        </p:nvSpPr>
        <p:spPr>
          <a:xfrm>
            <a:off x="4910025" y="3984625"/>
            <a:ext cx="3516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3D printed egg drop challenge that shows how to protect key elements like batteries.</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Demonstration &amp; Testing</a:t>
            </a:r>
            <a:endParaRPr/>
          </a:p>
        </p:txBody>
      </p:sp>
      <p:sp>
        <p:nvSpPr>
          <p:cNvPr id="145" name="Google Shape;14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 any demonstrations or testing, safety considerations outlined by FPL in the Scope of Work document will be followed</a:t>
            </a:r>
            <a:endParaRPr/>
          </a:p>
          <a:p>
            <a:pPr indent="-317500" lvl="1" marL="914400" rtl="0" algn="l">
              <a:spcBef>
                <a:spcPts val="0"/>
              </a:spcBef>
              <a:spcAft>
                <a:spcPts val="0"/>
              </a:spcAft>
              <a:buSzPts val="1400"/>
              <a:buChar char="○"/>
            </a:pPr>
            <a:r>
              <a:rPr lang="en"/>
              <a:t>Drone is tethered to a ground anchor</a:t>
            </a:r>
            <a:endParaRPr/>
          </a:p>
          <a:p>
            <a:pPr indent="-317500" lvl="1" marL="914400" rtl="0" algn="l">
              <a:spcBef>
                <a:spcPts val="0"/>
              </a:spcBef>
              <a:spcAft>
                <a:spcPts val="0"/>
              </a:spcAft>
              <a:buSzPts val="1400"/>
              <a:buChar char="○"/>
            </a:pPr>
            <a:r>
              <a:rPr lang="en"/>
              <a:t>No flight within 500 feet of live power lines</a:t>
            </a:r>
            <a:endParaRPr/>
          </a:p>
          <a:p>
            <a:pPr indent="-317500" lvl="1" marL="914400" rtl="0" algn="l">
              <a:spcBef>
                <a:spcPts val="0"/>
              </a:spcBef>
              <a:spcAft>
                <a:spcPts val="0"/>
              </a:spcAft>
              <a:buSzPts val="1400"/>
              <a:buChar char="○"/>
            </a:pPr>
            <a:r>
              <a:rPr lang="en"/>
              <a:t>Flight area clear of traffic</a:t>
            </a:r>
            <a:endParaRPr/>
          </a:p>
          <a:p>
            <a:pPr indent="-317500" lvl="1" marL="914400" rtl="0" algn="l">
              <a:spcBef>
                <a:spcPts val="0"/>
              </a:spcBef>
              <a:spcAft>
                <a:spcPts val="0"/>
              </a:spcAft>
              <a:buSzPts val="1400"/>
              <a:buChar char="○"/>
            </a:pPr>
            <a:r>
              <a:rPr lang="en"/>
              <a:t>PPE</a:t>
            </a:r>
            <a:endParaRPr/>
          </a:p>
          <a:p>
            <a:pPr indent="-317500" lvl="1" marL="914400" rtl="0" algn="l">
              <a:spcBef>
                <a:spcPts val="0"/>
              </a:spcBef>
              <a:spcAft>
                <a:spcPts val="0"/>
              </a:spcAft>
              <a:buSzPts val="1400"/>
              <a:buChar char="○"/>
            </a:pPr>
            <a:r>
              <a:rPr lang="en"/>
              <a:t>Compliance with FAA airspace restrictions</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Any testing apparatuses will be approved by FPL before use (e.g. stand to mount test branches 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Project Demonstration &amp; Testing</a:t>
            </a:r>
            <a:endParaRPr/>
          </a:p>
        </p:txBody>
      </p:sp>
      <p:sp>
        <p:nvSpPr>
          <p:cNvPr id="151" name="Google Shape;151;p26"/>
          <p:cNvSpPr txBox="1"/>
          <p:nvPr>
            <p:ph idx="1" type="body"/>
          </p:nvPr>
        </p:nvSpPr>
        <p:spPr>
          <a:xfrm>
            <a:off x="311700" y="1152475"/>
            <a:ext cx="8754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Any demonstrations to a public audience will be done with ample space</a:t>
            </a:r>
            <a:endParaRPr/>
          </a:p>
          <a:p>
            <a:pPr indent="-317500" lvl="1" marL="914400" rtl="0" algn="l">
              <a:spcBef>
                <a:spcPts val="0"/>
              </a:spcBef>
              <a:spcAft>
                <a:spcPts val="0"/>
              </a:spcAft>
              <a:buSzPts val="1400"/>
              <a:buChar char="○"/>
            </a:pPr>
            <a:r>
              <a:rPr lang="en"/>
              <a:t>Flight area (~10 ft radius circle)</a:t>
            </a:r>
            <a:endParaRPr/>
          </a:p>
          <a:p>
            <a:pPr indent="-317500" lvl="1" marL="914400" rtl="0" algn="l">
              <a:spcBef>
                <a:spcPts val="0"/>
              </a:spcBef>
              <a:spcAft>
                <a:spcPts val="0"/>
              </a:spcAft>
              <a:buSzPts val="1400"/>
              <a:buChar char="○"/>
            </a:pPr>
            <a:r>
              <a:rPr lang="en"/>
              <a:t>Spectator area (outside of radius)</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Drone flight area will be clearly marked with tape during public </a:t>
            </a:r>
            <a:r>
              <a:rPr lang="en"/>
              <a:t>demonstrations</a:t>
            </a:r>
            <a:endParaRPr/>
          </a:p>
          <a:p>
            <a:pPr indent="-317500" lvl="1" marL="914400" rtl="0" algn="l">
              <a:spcBef>
                <a:spcPts val="0"/>
              </a:spcBef>
              <a:spcAft>
                <a:spcPts val="0"/>
              </a:spcAft>
              <a:buSzPts val="1400"/>
              <a:buChar char="○"/>
            </a:pPr>
            <a:r>
              <a:rPr lang="en"/>
              <a:t>Drone tethered to center of marked circular area to prevent flight accidents outside of the area</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Anyone inside of flight area will wear PPE as described in the safety guidelines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Project Demonstration &amp; Testing</a:t>
            </a:r>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 either purpose, the drone does not need to fly at an altitude greater than 10 feet</a:t>
            </a:r>
            <a:endParaRPr/>
          </a:p>
          <a:p>
            <a:pPr indent="-317500" lvl="1" marL="914400" rtl="0" algn="l">
              <a:spcBef>
                <a:spcPts val="0"/>
              </a:spcBef>
              <a:spcAft>
                <a:spcPts val="0"/>
              </a:spcAft>
              <a:buSzPts val="1400"/>
              <a:buChar char="○"/>
            </a:pPr>
            <a:r>
              <a:rPr lang="en"/>
              <a:t>Higher visibility of drone during demonstration</a:t>
            </a:r>
            <a:endParaRPr/>
          </a:p>
          <a:p>
            <a:pPr indent="-317500" lvl="1" marL="914400" rtl="0" algn="l">
              <a:spcBef>
                <a:spcPts val="0"/>
              </a:spcBef>
              <a:spcAft>
                <a:spcPts val="0"/>
              </a:spcAft>
              <a:buSzPts val="1400"/>
              <a:buChar char="○"/>
            </a:pPr>
            <a:r>
              <a:rPr lang="en"/>
              <a:t>Less damage to drone in the event of an accident</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Drone trimming demonstrations/testing will be done on a branch mounted to a secure stand</a:t>
            </a:r>
            <a:endParaRPr/>
          </a:p>
          <a:p>
            <a:pPr indent="-317500" lvl="1" marL="914400" rtl="0" algn="l">
              <a:spcBef>
                <a:spcPts val="0"/>
              </a:spcBef>
              <a:spcAft>
                <a:spcPts val="0"/>
              </a:spcAft>
              <a:buSzPts val="1400"/>
              <a:buChar char="○"/>
            </a:pPr>
            <a:r>
              <a:rPr lang="en"/>
              <a:t>1/2 inch diameter branch</a:t>
            </a:r>
            <a:endParaRPr/>
          </a:p>
          <a:p>
            <a:pPr indent="-317500" lvl="1" marL="914400" rtl="0" algn="l">
              <a:spcBef>
                <a:spcPts val="0"/>
              </a:spcBef>
              <a:spcAft>
                <a:spcPts val="0"/>
              </a:spcAft>
              <a:buSzPts val="1400"/>
              <a:buChar char="○"/>
            </a:pPr>
            <a:r>
              <a:rPr lang="en"/>
              <a:t>Purchased from a suitable vegetation retailer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Capstone Design </a:t>
            </a:r>
            <a:r>
              <a:rPr lang="en"/>
              <a:t>Expo Demonstration</a:t>
            </a:r>
            <a:endParaRPr/>
          </a:p>
        </p:txBody>
      </p:sp>
      <p:sp>
        <p:nvSpPr>
          <p:cNvPr id="163" name="Google Shape;16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following will be demonstrated to a public audience:</a:t>
            </a:r>
            <a:endParaRPr/>
          </a:p>
          <a:p>
            <a:pPr indent="457200" lvl="0" marL="0" rtl="0" algn="l">
              <a:lnSpc>
                <a:spcPct val="200000"/>
              </a:lnSpc>
              <a:spcBef>
                <a:spcPts val="1200"/>
              </a:spcBef>
              <a:spcAft>
                <a:spcPts val="0"/>
              </a:spcAft>
              <a:buClr>
                <a:schemeClr val="dk1"/>
              </a:buClr>
              <a:buSzPts val="1100"/>
              <a:buFont typeface="Arial"/>
              <a:buNone/>
            </a:pPr>
            <a:r>
              <a:rPr lang="en" sz="1400"/>
              <a:t>1. Horizontal (0-30 deg.) branch trimming, assisted by the on-board feed.</a:t>
            </a:r>
            <a:endParaRPr sz="1400"/>
          </a:p>
          <a:p>
            <a:pPr indent="457200" lvl="0" marL="0" rtl="0" algn="l">
              <a:lnSpc>
                <a:spcPct val="200000"/>
              </a:lnSpc>
              <a:spcBef>
                <a:spcPts val="0"/>
              </a:spcBef>
              <a:spcAft>
                <a:spcPts val="0"/>
              </a:spcAft>
              <a:buClr>
                <a:schemeClr val="dk1"/>
              </a:buClr>
              <a:buSzPts val="1100"/>
              <a:buFont typeface="Arial"/>
              <a:buNone/>
            </a:pPr>
            <a:r>
              <a:rPr lang="en" sz="1400"/>
              <a:t>2. Vertical (60-90 deg.) branch trimming, assisted by the on-board feed.</a:t>
            </a:r>
            <a:endParaRPr sz="1400"/>
          </a:p>
          <a:p>
            <a:pPr indent="457200" lvl="0" marL="0" rtl="0" algn="l">
              <a:lnSpc>
                <a:spcPct val="200000"/>
              </a:lnSpc>
              <a:spcBef>
                <a:spcPts val="0"/>
              </a:spcBef>
              <a:spcAft>
                <a:spcPts val="0"/>
              </a:spcAft>
              <a:buClr>
                <a:schemeClr val="dk1"/>
              </a:buClr>
              <a:buSzPts val="1100"/>
              <a:buFont typeface="Arial"/>
              <a:buNone/>
            </a:pPr>
            <a:r>
              <a:rPr lang="en" sz="1400"/>
              <a:t>3. End effector detachment during cutting and ease-of reattachment afterwards.</a:t>
            </a:r>
            <a:endParaRPr sz="1400"/>
          </a:p>
          <a:p>
            <a:pPr indent="457200" lvl="0" marL="0" rtl="0" algn="l">
              <a:lnSpc>
                <a:spcPct val="200000"/>
              </a:lnSpc>
              <a:spcBef>
                <a:spcPts val="0"/>
              </a:spcBef>
              <a:spcAft>
                <a:spcPts val="0"/>
              </a:spcAft>
              <a:buNone/>
            </a:pPr>
            <a:r>
              <a:rPr lang="en" sz="1400"/>
              <a:t>4. Drone maneuverability with end effector</a:t>
            </a:r>
            <a:endParaRPr sz="1400"/>
          </a:p>
          <a:p>
            <a:pPr indent="457200" lvl="0" marL="0" rtl="0" algn="l">
              <a:lnSpc>
                <a:spcPct val="200000"/>
              </a:lnSpc>
              <a:spcBef>
                <a:spcPts val="0"/>
              </a:spcBef>
              <a:spcAft>
                <a:spcPts val="0"/>
              </a:spcAft>
              <a:buNone/>
            </a:pPr>
            <a:r>
              <a:t/>
            </a:r>
            <a:endParaRPr sz="1200">
              <a:solidFill>
                <a:schemeClr val="dk1"/>
              </a:solidFill>
            </a:endParaRPr>
          </a:p>
          <a:p>
            <a:pPr indent="-342900" lvl="0" marL="457200" rtl="0" algn="l">
              <a:lnSpc>
                <a:spcPct val="115000"/>
              </a:lnSpc>
              <a:spcBef>
                <a:spcPts val="0"/>
              </a:spcBef>
              <a:spcAft>
                <a:spcPts val="0"/>
              </a:spcAft>
              <a:buSzPts val="1800"/>
              <a:buChar char="●"/>
            </a:pPr>
            <a:r>
              <a:rPr lang="en"/>
              <a:t>Features such as range and end effector drop resistance cannot be demonstrated in an expo setting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Schedule, Tasks, and Milestones</a:t>
            </a:r>
            <a:endParaRPr/>
          </a:p>
        </p:txBody>
      </p:sp>
      <p:sp>
        <p:nvSpPr>
          <p:cNvPr id="169" name="Google Shape;16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Drone operation and load testing: 						Jan 31 - Feb 14.</a:t>
            </a:r>
            <a:endParaRPr/>
          </a:p>
          <a:p>
            <a:pPr indent="-342900" lvl="0" marL="457200" rtl="0" algn="l">
              <a:spcBef>
                <a:spcPts val="0"/>
              </a:spcBef>
              <a:spcAft>
                <a:spcPts val="0"/>
              </a:spcAft>
              <a:buSzPts val="1800"/>
              <a:buChar char="●"/>
            </a:pPr>
            <a:r>
              <a:rPr lang="en"/>
              <a:t>End effector mechanical design: 						Feb 14 - March 4.</a:t>
            </a:r>
            <a:endParaRPr/>
          </a:p>
          <a:p>
            <a:pPr indent="-342900" lvl="0" marL="457200" rtl="0" algn="l">
              <a:spcBef>
                <a:spcPts val="0"/>
              </a:spcBef>
              <a:spcAft>
                <a:spcPts val="0"/>
              </a:spcAft>
              <a:buSzPts val="1800"/>
              <a:buChar char="●"/>
            </a:pPr>
            <a:r>
              <a:rPr lang="en"/>
              <a:t>End effector electrical design: 							Feb 28 - March 18.</a:t>
            </a:r>
            <a:endParaRPr/>
          </a:p>
          <a:p>
            <a:pPr indent="-342900" lvl="0" marL="457200" rtl="0" algn="l">
              <a:spcBef>
                <a:spcPts val="0"/>
              </a:spcBef>
              <a:spcAft>
                <a:spcPts val="0"/>
              </a:spcAft>
              <a:buSzPts val="1800"/>
              <a:buChar char="●"/>
            </a:pPr>
            <a:r>
              <a:rPr lang="en"/>
              <a:t>Positioning system mechanical design: 					Feb 14 - Feb 28.</a:t>
            </a:r>
            <a:endParaRPr/>
          </a:p>
          <a:p>
            <a:pPr indent="-342900" lvl="0" marL="457200" rtl="0" algn="l">
              <a:spcBef>
                <a:spcPts val="0"/>
              </a:spcBef>
              <a:spcAft>
                <a:spcPts val="0"/>
              </a:spcAft>
              <a:buSzPts val="1800"/>
              <a:buChar char="●"/>
            </a:pPr>
            <a:r>
              <a:rPr lang="en"/>
              <a:t>Positioning system electrical design:					Feb 21 - March 11.</a:t>
            </a:r>
            <a:endParaRPr/>
          </a:p>
          <a:p>
            <a:pPr indent="-342900" lvl="0" marL="457200" rtl="0" algn="l">
              <a:spcBef>
                <a:spcPts val="0"/>
              </a:spcBef>
              <a:spcAft>
                <a:spcPts val="0"/>
              </a:spcAft>
              <a:buSzPts val="1800"/>
              <a:buChar char="●"/>
            </a:pPr>
            <a:r>
              <a:rPr lang="en"/>
              <a:t>Software design: 										Feb 14 - March 18.</a:t>
            </a:r>
            <a:endParaRPr/>
          </a:p>
          <a:p>
            <a:pPr indent="-342900" lvl="0" marL="457200" rtl="0" algn="l">
              <a:spcBef>
                <a:spcPts val="0"/>
              </a:spcBef>
              <a:spcAft>
                <a:spcPts val="0"/>
              </a:spcAft>
              <a:buSzPts val="1800"/>
              <a:buChar char="●"/>
            </a:pPr>
            <a:r>
              <a:rPr lang="en"/>
              <a:t>Integration: 											March 18 - April 9.</a:t>
            </a:r>
            <a:endParaRPr/>
          </a:p>
          <a:p>
            <a:pPr indent="-342900" lvl="0" marL="457200" rtl="0" algn="l">
              <a:spcBef>
                <a:spcPts val="0"/>
              </a:spcBef>
              <a:spcAft>
                <a:spcPts val="0"/>
              </a:spcAft>
              <a:buSzPts val="1800"/>
              <a:buChar char="●"/>
            </a:pPr>
            <a:r>
              <a:rPr lang="en"/>
              <a:t>Battery and drop testing: 								April 2 - April 9.</a:t>
            </a:r>
            <a:endParaRPr/>
          </a:p>
          <a:p>
            <a:pPr indent="-342900" lvl="0" marL="457200" rtl="0" algn="l">
              <a:spcBef>
                <a:spcPts val="0"/>
              </a:spcBef>
              <a:spcAft>
                <a:spcPts val="0"/>
              </a:spcAft>
              <a:buSzPts val="1800"/>
              <a:buChar char="●"/>
            </a:pPr>
            <a:r>
              <a:rPr lang="en"/>
              <a:t>Final Demonstration Testing:							April 9 - April 27.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Schedule Flow Chart</a:t>
            </a:r>
            <a:endParaRPr/>
          </a:p>
        </p:txBody>
      </p:sp>
      <p:pic>
        <p:nvPicPr>
          <p:cNvPr id="175" name="Google Shape;175;p30"/>
          <p:cNvPicPr preferRelativeResize="0"/>
          <p:nvPr/>
        </p:nvPicPr>
        <p:blipFill>
          <a:blip r:embed="rId3">
            <a:alphaModFix/>
          </a:blip>
          <a:stretch>
            <a:fillRect/>
          </a:stretch>
        </p:blipFill>
        <p:spPr>
          <a:xfrm>
            <a:off x="152400" y="1170125"/>
            <a:ext cx="8839202" cy="35811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Cost Analysis</a:t>
            </a:r>
            <a:endParaRPr/>
          </a:p>
        </p:txBody>
      </p:sp>
      <p:sp>
        <p:nvSpPr>
          <p:cNvPr id="181" name="Google Shape;18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Approximate total cost for components (excluding microprocessor) will be $206.91.</a:t>
            </a:r>
            <a:endParaRPr/>
          </a:p>
        </p:txBody>
      </p:sp>
      <p:pic>
        <p:nvPicPr>
          <p:cNvPr id="182" name="Google Shape;182;p31"/>
          <p:cNvPicPr preferRelativeResize="0"/>
          <p:nvPr/>
        </p:nvPicPr>
        <p:blipFill>
          <a:blip r:embed="rId3">
            <a:alphaModFix/>
          </a:blip>
          <a:stretch>
            <a:fillRect/>
          </a:stretch>
        </p:blipFill>
        <p:spPr>
          <a:xfrm>
            <a:off x="1762125" y="1917675"/>
            <a:ext cx="5619750" cy="2314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61" name="Google Shape;61;p14"/>
          <p:cNvSpPr txBox="1"/>
          <p:nvPr>
            <p:ph idx="1" type="body"/>
          </p:nvPr>
        </p:nvSpPr>
        <p:spPr>
          <a:xfrm>
            <a:off x="311700" y="1152475"/>
            <a:ext cx="52668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12500"/>
              <a:buChar char="●"/>
            </a:pPr>
            <a:r>
              <a:rPr lang="en"/>
              <a:t> </a:t>
            </a:r>
            <a:r>
              <a:rPr lang="en" sz="1600"/>
              <a:t>Florida Power &amp; Light Aerial Intelligent Response (FPLAIR) department  oversees all aerial inspections of the company’s overhead transmission and distribution facilities.</a:t>
            </a:r>
            <a:endParaRPr sz="1600"/>
          </a:p>
          <a:p>
            <a:pPr indent="0" lvl="0" marL="457200" rtl="0" algn="l">
              <a:spcBef>
                <a:spcPts val="1200"/>
              </a:spcBef>
              <a:spcAft>
                <a:spcPts val="0"/>
              </a:spcAft>
              <a:buNone/>
            </a:pPr>
            <a:r>
              <a:t/>
            </a:r>
            <a:endParaRPr sz="1600"/>
          </a:p>
          <a:p>
            <a:pPr indent="-314960" lvl="0" marL="457200" rtl="0" algn="l">
              <a:spcBef>
                <a:spcPts val="1200"/>
              </a:spcBef>
              <a:spcAft>
                <a:spcPts val="0"/>
              </a:spcAft>
              <a:buSzPct val="100000"/>
              <a:buChar char="●"/>
            </a:pPr>
            <a:r>
              <a:rPr lang="en" sz="1600"/>
              <a:t>The specific use of drone technology in these aerial inspections gave birth to the idea of drone usage in vegetation pruning for customers</a:t>
            </a:r>
            <a:endParaRPr sz="1600"/>
          </a:p>
          <a:p>
            <a:pPr indent="0" lvl="0" marL="457200" rtl="0" algn="l">
              <a:spcBef>
                <a:spcPts val="1200"/>
              </a:spcBef>
              <a:spcAft>
                <a:spcPts val="0"/>
              </a:spcAft>
              <a:buNone/>
            </a:pPr>
            <a:r>
              <a:t/>
            </a:r>
            <a:endParaRPr sz="1600"/>
          </a:p>
          <a:p>
            <a:pPr indent="-314960" lvl="0" marL="457200" rtl="0" algn="l">
              <a:spcBef>
                <a:spcPts val="1200"/>
              </a:spcBef>
              <a:spcAft>
                <a:spcPts val="0"/>
              </a:spcAft>
              <a:buSzPct val="100000"/>
              <a:buChar char="●"/>
            </a:pPr>
            <a:r>
              <a:rPr lang="en" sz="1600"/>
              <a:t> As a result of Hurricane Dorian , FPL deployed new “drone in box” technology that can quickly focus on hard-to-reach spots up to 2 miles away, assessing damage in surrounding areas</a:t>
            </a:r>
            <a:endParaRPr sz="1600"/>
          </a:p>
        </p:txBody>
      </p:sp>
      <p:pic>
        <p:nvPicPr>
          <p:cNvPr id="62" name="Google Shape;62;p14"/>
          <p:cNvPicPr preferRelativeResize="0"/>
          <p:nvPr/>
        </p:nvPicPr>
        <p:blipFill>
          <a:blip r:embed="rId3">
            <a:alphaModFix/>
          </a:blip>
          <a:stretch>
            <a:fillRect/>
          </a:stretch>
        </p:blipFill>
        <p:spPr>
          <a:xfrm>
            <a:off x="5674375" y="1152475"/>
            <a:ext cx="3157928" cy="3347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Leadership Roles</a:t>
            </a:r>
            <a:endParaRPr/>
          </a:p>
        </p:txBody>
      </p:sp>
      <p:sp>
        <p:nvSpPr>
          <p:cNvPr id="188" name="Google Shape;18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Nikhil Patel - Software Team Lead, Document Coordinator</a:t>
            </a:r>
            <a:endParaRPr/>
          </a:p>
          <a:p>
            <a:pPr indent="0" lvl="0" marL="0" rtl="0" algn="l">
              <a:spcBef>
                <a:spcPts val="1200"/>
              </a:spcBef>
              <a:spcAft>
                <a:spcPts val="0"/>
              </a:spcAft>
              <a:buNone/>
            </a:pPr>
            <a:r>
              <a:rPr lang="en"/>
              <a:t>Matthew Ramberger - Testing Team Lead</a:t>
            </a:r>
            <a:endParaRPr/>
          </a:p>
          <a:p>
            <a:pPr indent="0" lvl="0" marL="0" rtl="0" algn="l">
              <a:spcBef>
                <a:spcPts val="1200"/>
              </a:spcBef>
              <a:spcAft>
                <a:spcPts val="0"/>
              </a:spcAft>
              <a:buNone/>
            </a:pPr>
            <a:r>
              <a:rPr lang="en"/>
              <a:t>Darrell Fambro - Document Editor, Webmaster</a:t>
            </a:r>
            <a:endParaRPr/>
          </a:p>
          <a:p>
            <a:pPr indent="0" lvl="0" marL="0" rtl="0" algn="l">
              <a:spcBef>
                <a:spcPts val="1200"/>
              </a:spcBef>
              <a:spcAft>
                <a:spcPts val="0"/>
              </a:spcAft>
              <a:buNone/>
            </a:pPr>
            <a:r>
              <a:rPr lang="en"/>
              <a:t>Keith Liang - Hardware Design Team Lead</a:t>
            </a:r>
            <a:endParaRPr/>
          </a:p>
          <a:p>
            <a:pPr indent="0" lvl="0" marL="0" rtl="0" algn="l">
              <a:spcBef>
                <a:spcPts val="1200"/>
              </a:spcBef>
              <a:spcAft>
                <a:spcPts val="1200"/>
              </a:spcAft>
              <a:buNone/>
            </a:pPr>
            <a:r>
              <a:rPr lang="en"/>
              <a:t>Tyler Bryant - Director of Communications, Expo Coordinator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68" name="Google Shape;68;p15"/>
          <p:cNvSpPr txBox="1"/>
          <p:nvPr>
            <p:ph idx="1" type="body"/>
          </p:nvPr>
        </p:nvSpPr>
        <p:spPr>
          <a:xfrm>
            <a:off x="311700" y="1152475"/>
            <a:ext cx="5362800" cy="34164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Char char="●"/>
            </a:pPr>
            <a:r>
              <a:rPr lang="en"/>
              <a:t>Florida Power &amp; Light is currently the largest energy company in the United States, providing service to more than 10 million people across the state of Florida.</a:t>
            </a:r>
            <a:endParaRPr/>
          </a:p>
          <a:p>
            <a:pPr indent="0" lvl="0" marL="457200" rtl="0" algn="l">
              <a:spcBef>
                <a:spcPts val="1200"/>
              </a:spcBef>
              <a:spcAft>
                <a:spcPts val="0"/>
              </a:spcAft>
              <a:buNone/>
            </a:pPr>
            <a:r>
              <a:t/>
            </a:r>
            <a:endParaRPr/>
          </a:p>
          <a:p>
            <a:pPr indent="-308610" lvl="0" marL="457200" rtl="0" algn="l">
              <a:spcBef>
                <a:spcPts val="1200"/>
              </a:spcBef>
              <a:spcAft>
                <a:spcPts val="0"/>
              </a:spcAft>
              <a:buSzPct val="100000"/>
              <a:buChar char="●"/>
            </a:pPr>
            <a:r>
              <a:rPr lang="en"/>
              <a:t>The motivation  stems from FPL having the vision to implement the use of drones in order to provide faster and safer services to their customers in the area of removing vegetation in close proximity to service wire poles.</a:t>
            </a:r>
            <a:endParaRPr/>
          </a:p>
          <a:p>
            <a:pPr indent="0" lvl="0" marL="457200" rtl="0" algn="l">
              <a:spcBef>
                <a:spcPts val="1200"/>
              </a:spcBef>
              <a:spcAft>
                <a:spcPts val="0"/>
              </a:spcAft>
              <a:buNone/>
            </a:pPr>
            <a:r>
              <a:rPr lang="en"/>
              <a:t> </a:t>
            </a:r>
            <a:endParaRPr/>
          </a:p>
          <a:p>
            <a:pPr indent="-308610" lvl="0" marL="457200" rtl="0" algn="l">
              <a:spcBef>
                <a:spcPts val="1200"/>
              </a:spcBef>
              <a:spcAft>
                <a:spcPts val="0"/>
              </a:spcAft>
              <a:buSzPct val="100000"/>
              <a:buChar char="●"/>
            </a:pPr>
            <a:r>
              <a:rPr lang="en"/>
              <a:t>Our team is determined to develop a prototype that will deploy to a customers home and clear the impending vegetation</a:t>
            </a:r>
            <a:endParaRPr/>
          </a:p>
          <a:p>
            <a:pPr indent="0" lvl="0" marL="0" rtl="0" algn="l">
              <a:spcBef>
                <a:spcPts val="1200"/>
              </a:spcBef>
              <a:spcAft>
                <a:spcPts val="1200"/>
              </a:spcAft>
              <a:buNone/>
            </a:pPr>
            <a:r>
              <a:t/>
            </a:r>
            <a:endParaRPr/>
          </a:p>
        </p:txBody>
      </p:sp>
      <p:pic>
        <p:nvPicPr>
          <p:cNvPr id="69" name="Google Shape;69;p15"/>
          <p:cNvPicPr preferRelativeResize="0"/>
          <p:nvPr/>
        </p:nvPicPr>
        <p:blipFill>
          <a:blip r:embed="rId3">
            <a:alphaModFix/>
          </a:blip>
          <a:stretch>
            <a:fillRect/>
          </a:stretch>
        </p:blipFill>
        <p:spPr>
          <a:xfrm>
            <a:off x="5718025" y="1204925"/>
            <a:ext cx="3164699" cy="2373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The team will design and prototype an optimal end effector configuration that can integrate with a DJI Inspire Drone in order to perform light trimming and pruning of vegetation surrounding power lines.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The end effector will be impact resistant and will be able to withstand repetitive impact with grass and dirt from a height range of 30 -50 feet.</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 the event the end effector becomes entangled on a piece of vegetation, the end effector will disconnect from the drone, allowing the drone to safely fly away and return to the tethered area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 Effector Technical Specifications</a:t>
            </a:r>
            <a:endParaRPr/>
          </a:p>
        </p:txBody>
      </p:sp>
      <p:sp>
        <p:nvSpPr>
          <p:cNvPr id="81" name="Google Shape;81;p17"/>
          <p:cNvSpPr txBox="1"/>
          <p:nvPr>
            <p:ph idx="1" type="body"/>
          </p:nvPr>
        </p:nvSpPr>
        <p:spPr>
          <a:xfrm>
            <a:off x="311700" y="1152475"/>
            <a:ext cx="38088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Battery Lifetime</a:t>
            </a:r>
            <a:endParaRPr sz="1700"/>
          </a:p>
          <a:p>
            <a:pPr indent="-311150" lvl="1" marL="914400" rtl="0" algn="l">
              <a:spcBef>
                <a:spcPts val="0"/>
              </a:spcBef>
              <a:spcAft>
                <a:spcPts val="0"/>
              </a:spcAft>
              <a:buSzPts val="1300"/>
              <a:buChar char="○"/>
            </a:pPr>
            <a:r>
              <a:rPr lang="en" sz="1300"/>
              <a:t>&gt;= 10 Minutes or &gt;= 10 Cuts</a:t>
            </a:r>
            <a:endParaRPr sz="1300"/>
          </a:p>
          <a:p>
            <a:pPr indent="-336550" lvl="0" marL="457200" rtl="0" algn="l">
              <a:spcBef>
                <a:spcPts val="0"/>
              </a:spcBef>
              <a:spcAft>
                <a:spcPts val="0"/>
              </a:spcAft>
              <a:buSzPts val="1700"/>
              <a:buChar char="●"/>
            </a:pPr>
            <a:r>
              <a:rPr lang="en" sz="1700"/>
              <a:t>Fall Survival Height</a:t>
            </a:r>
            <a:endParaRPr sz="1700"/>
          </a:p>
          <a:p>
            <a:pPr indent="-311150" lvl="1" marL="914400" rtl="0" algn="l">
              <a:spcBef>
                <a:spcPts val="0"/>
              </a:spcBef>
              <a:spcAft>
                <a:spcPts val="0"/>
              </a:spcAft>
              <a:buSzPts val="1300"/>
              <a:buChar char="○"/>
            </a:pPr>
            <a:r>
              <a:rPr lang="en" sz="1300"/>
              <a:t>&lt;= 50 Feet</a:t>
            </a:r>
            <a:endParaRPr sz="1300"/>
          </a:p>
          <a:p>
            <a:pPr indent="-336550" lvl="0" marL="457200" rtl="0" algn="l">
              <a:spcBef>
                <a:spcPts val="0"/>
              </a:spcBef>
              <a:spcAft>
                <a:spcPts val="0"/>
              </a:spcAft>
              <a:buSzPts val="1700"/>
              <a:buChar char="●"/>
            </a:pPr>
            <a:r>
              <a:rPr lang="en" sz="1700"/>
              <a:t>Signal Range</a:t>
            </a:r>
            <a:endParaRPr sz="1700"/>
          </a:p>
          <a:p>
            <a:pPr indent="-311150" lvl="1" marL="914400" rtl="0" algn="l">
              <a:spcBef>
                <a:spcPts val="0"/>
              </a:spcBef>
              <a:spcAft>
                <a:spcPts val="0"/>
              </a:spcAft>
              <a:buSzPts val="1300"/>
              <a:buChar char="○"/>
            </a:pPr>
            <a:r>
              <a:rPr lang="en" sz="1300"/>
              <a:t>&gt;= 200 Feet</a:t>
            </a:r>
            <a:endParaRPr sz="1300"/>
          </a:p>
          <a:p>
            <a:pPr indent="-336550" lvl="0" marL="457200" rtl="0" algn="l">
              <a:spcBef>
                <a:spcPts val="0"/>
              </a:spcBef>
              <a:spcAft>
                <a:spcPts val="0"/>
              </a:spcAft>
              <a:buSzPts val="1700"/>
              <a:buChar char="●"/>
            </a:pPr>
            <a:r>
              <a:rPr lang="en" sz="1700"/>
              <a:t>Size</a:t>
            </a:r>
            <a:endParaRPr sz="1700"/>
          </a:p>
          <a:p>
            <a:pPr indent="-311150" lvl="1" marL="914400" rtl="0" algn="l">
              <a:spcBef>
                <a:spcPts val="0"/>
              </a:spcBef>
              <a:spcAft>
                <a:spcPts val="0"/>
              </a:spcAft>
              <a:buSzPts val="1300"/>
              <a:buChar char="○"/>
            </a:pPr>
            <a:r>
              <a:rPr lang="en" sz="1300"/>
              <a:t>5” x 5” x 5”</a:t>
            </a:r>
            <a:endParaRPr sz="1300"/>
          </a:p>
        </p:txBody>
      </p:sp>
      <p:pic>
        <p:nvPicPr>
          <p:cNvPr id="82" name="Google Shape;82;p17"/>
          <p:cNvPicPr preferRelativeResize="0"/>
          <p:nvPr/>
        </p:nvPicPr>
        <p:blipFill>
          <a:blip r:embed="rId4">
            <a:alphaModFix/>
          </a:blip>
          <a:stretch>
            <a:fillRect/>
          </a:stretch>
        </p:blipFill>
        <p:spPr>
          <a:xfrm>
            <a:off x="5978875" y="3243325"/>
            <a:ext cx="2853425" cy="1807625"/>
          </a:xfrm>
          <a:prstGeom prst="rect">
            <a:avLst/>
          </a:prstGeom>
          <a:noFill/>
          <a:ln>
            <a:noFill/>
          </a:ln>
        </p:spPr>
      </p:pic>
      <p:sp>
        <p:nvSpPr>
          <p:cNvPr id="83" name="Google Shape;83;p17"/>
          <p:cNvSpPr txBox="1"/>
          <p:nvPr>
            <p:ph idx="1" type="body"/>
          </p:nvPr>
        </p:nvSpPr>
        <p:spPr>
          <a:xfrm>
            <a:off x="4077650" y="1152475"/>
            <a:ext cx="3808800" cy="21387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Weight</a:t>
            </a:r>
            <a:endParaRPr sz="1700"/>
          </a:p>
          <a:p>
            <a:pPr indent="-311150" lvl="1" marL="914400" rtl="0" algn="l">
              <a:spcBef>
                <a:spcPts val="0"/>
              </a:spcBef>
              <a:spcAft>
                <a:spcPts val="0"/>
              </a:spcAft>
              <a:buSzPts val="1300"/>
              <a:buChar char="○"/>
            </a:pPr>
            <a:r>
              <a:rPr lang="en" sz="1300"/>
              <a:t>&lt; 3 Pounds</a:t>
            </a:r>
            <a:endParaRPr sz="1300"/>
          </a:p>
          <a:p>
            <a:pPr indent="-336550" lvl="0" marL="457200" rtl="0" algn="l">
              <a:spcBef>
                <a:spcPts val="0"/>
              </a:spcBef>
              <a:spcAft>
                <a:spcPts val="0"/>
              </a:spcAft>
              <a:buSzPts val="1700"/>
              <a:buChar char="●"/>
            </a:pPr>
            <a:r>
              <a:rPr lang="en" sz="1700"/>
              <a:t>Cutting Size</a:t>
            </a:r>
            <a:endParaRPr sz="1700"/>
          </a:p>
          <a:p>
            <a:pPr indent="-311150" lvl="1" marL="914400" rtl="0" algn="l">
              <a:spcBef>
                <a:spcPts val="0"/>
              </a:spcBef>
              <a:spcAft>
                <a:spcPts val="0"/>
              </a:spcAft>
              <a:buSzPts val="1300"/>
              <a:buChar char="○"/>
            </a:pPr>
            <a:r>
              <a:rPr lang="en" sz="1300"/>
              <a:t>.10”-.50”</a:t>
            </a:r>
            <a:endParaRPr sz="1300"/>
          </a:p>
          <a:p>
            <a:pPr indent="-336550" lvl="0" marL="457200" rtl="0" algn="l">
              <a:spcBef>
                <a:spcPts val="0"/>
              </a:spcBef>
              <a:spcAft>
                <a:spcPts val="0"/>
              </a:spcAft>
              <a:buSzPts val="1700"/>
              <a:buChar char="●"/>
            </a:pPr>
            <a:r>
              <a:rPr lang="en" sz="1700"/>
              <a:t>Cutting Range</a:t>
            </a:r>
            <a:endParaRPr sz="1700"/>
          </a:p>
          <a:p>
            <a:pPr indent="-311150" lvl="1" marL="914400" rtl="0" algn="l">
              <a:spcBef>
                <a:spcPts val="0"/>
              </a:spcBef>
              <a:spcAft>
                <a:spcPts val="0"/>
              </a:spcAft>
              <a:buSzPts val="1300"/>
              <a:buChar char="○"/>
            </a:pPr>
            <a:r>
              <a:rPr lang="en" sz="1300"/>
              <a:t>+/- 30 Degrees Vertically</a:t>
            </a:r>
            <a:endParaRPr sz="1300"/>
          </a:p>
          <a:p>
            <a:pPr indent="-311150" lvl="1" marL="914400" rtl="0" algn="l">
              <a:spcBef>
                <a:spcPts val="0"/>
              </a:spcBef>
              <a:spcAft>
                <a:spcPts val="0"/>
              </a:spcAft>
              <a:buSzPts val="1300"/>
              <a:buChar char="○"/>
            </a:pPr>
            <a:r>
              <a:rPr lang="en" sz="1300"/>
              <a:t>+/- 30 Degrees Horizontally</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Drone Technical Specifications</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Battery Time</a:t>
            </a:r>
            <a:endParaRPr/>
          </a:p>
          <a:p>
            <a:pPr indent="-317500" lvl="1" marL="914400" rtl="0" algn="l">
              <a:spcBef>
                <a:spcPts val="0"/>
              </a:spcBef>
              <a:spcAft>
                <a:spcPts val="0"/>
              </a:spcAft>
              <a:buSzPts val="1400"/>
              <a:buChar char="○"/>
            </a:pPr>
            <a:r>
              <a:rPr lang="en"/>
              <a:t>&gt;= 10 Minutes</a:t>
            </a:r>
            <a:endParaRPr/>
          </a:p>
          <a:p>
            <a:pPr indent="-342900" lvl="0" marL="457200" rtl="0" algn="l">
              <a:spcBef>
                <a:spcPts val="0"/>
              </a:spcBef>
              <a:spcAft>
                <a:spcPts val="0"/>
              </a:spcAft>
              <a:buSzPts val="1800"/>
              <a:buChar char="●"/>
            </a:pPr>
            <a:r>
              <a:rPr lang="en"/>
              <a:t>Payload</a:t>
            </a:r>
            <a:endParaRPr/>
          </a:p>
          <a:p>
            <a:pPr indent="-317500" lvl="1" marL="914400" rtl="0" algn="l">
              <a:spcBef>
                <a:spcPts val="0"/>
              </a:spcBef>
              <a:spcAft>
                <a:spcPts val="0"/>
              </a:spcAft>
              <a:buSzPts val="1400"/>
              <a:buChar char="○"/>
            </a:pPr>
            <a:r>
              <a:rPr lang="en"/>
              <a:t>&lt;= 3 Pounds</a:t>
            </a:r>
            <a:endParaRPr/>
          </a:p>
        </p:txBody>
      </p:sp>
      <p:pic>
        <p:nvPicPr>
          <p:cNvPr id="90" name="Google Shape;90;p18"/>
          <p:cNvPicPr preferRelativeResize="0"/>
          <p:nvPr/>
        </p:nvPicPr>
        <p:blipFill>
          <a:blip r:embed="rId3">
            <a:alphaModFix/>
          </a:blip>
          <a:stretch>
            <a:fillRect/>
          </a:stretch>
        </p:blipFill>
        <p:spPr>
          <a:xfrm>
            <a:off x="5191800" y="1152475"/>
            <a:ext cx="3533200" cy="1324950"/>
          </a:xfrm>
          <a:prstGeom prst="rect">
            <a:avLst/>
          </a:prstGeom>
          <a:noFill/>
          <a:ln>
            <a:noFill/>
          </a:ln>
        </p:spPr>
      </p:pic>
      <p:pic>
        <p:nvPicPr>
          <p:cNvPr id="91" name="Google Shape;91;p18"/>
          <p:cNvPicPr preferRelativeResize="0"/>
          <p:nvPr/>
        </p:nvPicPr>
        <p:blipFill>
          <a:blip r:embed="rId4">
            <a:alphaModFix/>
          </a:blip>
          <a:stretch>
            <a:fillRect/>
          </a:stretch>
        </p:blipFill>
        <p:spPr>
          <a:xfrm>
            <a:off x="5539138" y="2806775"/>
            <a:ext cx="2838525" cy="189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Safety Guidelines</a:t>
            </a:r>
            <a:endParaRPr/>
          </a:p>
        </p:txBody>
      </p:sp>
      <p:sp>
        <p:nvSpPr>
          <p:cNvPr id="97" name="Google Shape;97;p19"/>
          <p:cNvSpPr txBox="1"/>
          <p:nvPr>
            <p:ph idx="1" type="body"/>
          </p:nvPr>
        </p:nvSpPr>
        <p:spPr>
          <a:xfrm>
            <a:off x="311700" y="1152475"/>
            <a:ext cx="540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a:t>Prototypes must be approved by FPL before fabrication</a:t>
            </a:r>
            <a:endParaRPr/>
          </a:p>
          <a:p>
            <a:pPr indent="-317500" lvl="1" marL="914400" rtl="0" algn="l">
              <a:lnSpc>
                <a:spcPct val="150000"/>
              </a:lnSpc>
              <a:spcBef>
                <a:spcPts val="0"/>
              </a:spcBef>
              <a:spcAft>
                <a:spcPts val="0"/>
              </a:spcAft>
              <a:buSzPts val="1400"/>
              <a:buChar char="○"/>
            </a:pPr>
            <a:r>
              <a:rPr lang="en"/>
              <a:t>No open saw blades, sharp edges, or rotating chains</a:t>
            </a:r>
            <a:endParaRPr/>
          </a:p>
          <a:p>
            <a:pPr indent="-342900" lvl="0" marL="457200" rtl="0" algn="l">
              <a:lnSpc>
                <a:spcPct val="150000"/>
              </a:lnSpc>
              <a:spcBef>
                <a:spcPts val="0"/>
              </a:spcBef>
              <a:spcAft>
                <a:spcPts val="0"/>
              </a:spcAft>
              <a:buSzPts val="1800"/>
              <a:buChar char="●"/>
            </a:pPr>
            <a:r>
              <a:rPr lang="en"/>
              <a:t>Drone must be tethered when testing</a:t>
            </a:r>
            <a:endParaRPr/>
          </a:p>
          <a:p>
            <a:pPr indent="-342900" lvl="0" marL="457200" rtl="0" algn="l">
              <a:lnSpc>
                <a:spcPct val="150000"/>
              </a:lnSpc>
              <a:spcBef>
                <a:spcPts val="0"/>
              </a:spcBef>
              <a:spcAft>
                <a:spcPts val="0"/>
              </a:spcAft>
              <a:buSzPts val="1800"/>
              <a:buChar char="●"/>
            </a:pPr>
            <a:r>
              <a:rPr lang="en"/>
              <a:t>Team must wear proper PPE during testing</a:t>
            </a:r>
            <a:endParaRPr/>
          </a:p>
          <a:p>
            <a:pPr indent="-317500" lvl="1" marL="914400" rtl="0" algn="l">
              <a:lnSpc>
                <a:spcPct val="150000"/>
              </a:lnSpc>
              <a:spcBef>
                <a:spcPts val="0"/>
              </a:spcBef>
              <a:spcAft>
                <a:spcPts val="0"/>
              </a:spcAft>
              <a:buSzPts val="1400"/>
              <a:buChar char="○"/>
            </a:pPr>
            <a:r>
              <a:rPr lang="en"/>
              <a:t>Hard Hat, Safety Glasses, Closed Toed Shoes, Long Sleeve Shirt, Work Gloves</a:t>
            </a:r>
            <a:endParaRPr/>
          </a:p>
        </p:txBody>
      </p:sp>
      <p:pic>
        <p:nvPicPr>
          <p:cNvPr id="98" name="Google Shape;98;p19"/>
          <p:cNvPicPr preferRelativeResize="0"/>
          <p:nvPr/>
        </p:nvPicPr>
        <p:blipFill>
          <a:blip r:embed="rId3">
            <a:alphaModFix/>
          </a:blip>
          <a:stretch>
            <a:fillRect/>
          </a:stretch>
        </p:blipFill>
        <p:spPr>
          <a:xfrm>
            <a:off x="5809600" y="1484550"/>
            <a:ext cx="3126900" cy="21743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Covid Guidelines</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Out</a:t>
            </a:r>
            <a:r>
              <a:rPr lang="en"/>
              <a:t>side of</a:t>
            </a:r>
            <a:r>
              <a:rPr lang="en"/>
              <a:t> Meetings</a:t>
            </a:r>
            <a:endParaRPr/>
          </a:p>
          <a:p>
            <a:pPr indent="-317500" lvl="1" marL="914400" rtl="0" algn="l">
              <a:spcBef>
                <a:spcPts val="0"/>
              </a:spcBef>
              <a:spcAft>
                <a:spcPts val="0"/>
              </a:spcAft>
              <a:buSzPts val="1400"/>
              <a:buChar char="○"/>
            </a:pPr>
            <a:r>
              <a:rPr lang="en"/>
              <a:t>Wearing Masks/Social Distancing</a:t>
            </a:r>
            <a:endParaRPr/>
          </a:p>
          <a:p>
            <a:pPr indent="-317500" lvl="1" marL="914400" rtl="0" algn="l">
              <a:spcBef>
                <a:spcPts val="0"/>
              </a:spcBef>
              <a:spcAft>
                <a:spcPts val="0"/>
              </a:spcAft>
              <a:buSzPts val="1400"/>
              <a:buChar char="○"/>
            </a:pPr>
            <a:r>
              <a:rPr lang="en"/>
              <a:t>Getting tested by GA Tech Weekly</a:t>
            </a:r>
            <a:endParaRPr/>
          </a:p>
          <a:p>
            <a:pPr indent="-317500" lvl="1" marL="914400" rtl="0" algn="l">
              <a:spcBef>
                <a:spcPts val="0"/>
              </a:spcBef>
              <a:spcAft>
                <a:spcPts val="0"/>
              </a:spcAft>
              <a:buSzPts val="1400"/>
              <a:buChar char="○"/>
            </a:pPr>
            <a:r>
              <a:rPr lang="en"/>
              <a:t>Avoiding large gatherings/events </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During Meetings</a:t>
            </a:r>
            <a:endParaRPr/>
          </a:p>
          <a:p>
            <a:pPr indent="-317500" lvl="1" marL="914400" rtl="0" algn="l">
              <a:spcBef>
                <a:spcPts val="0"/>
              </a:spcBef>
              <a:spcAft>
                <a:spcPts val="0"/>
              </a:spcAft>
              <a:buSzPts val="1400"/>
              <a:buChar char="○"/>
            </a:pPr>
            <a:r>
              <a:rPr lang="en"/>
              <a:t>Properly </a:t>
            </a:r>
            <a:r>
              <a:rPr lang="en"/>
              <a:t>sanitizing</a:t>
            </a:r>
            <a:r>
              <a:rPr lang="en"/>
              <a:t> equipment</a:t>
            </a:r>
            <a:endParaRPr/>
          </a:p>
          <a:p>
            <a:pPr indent="-317500" lvl="1" marL="914400" rtl="0" algn="l">
              <a:spcBef>
                <a:spcPts val="0"/>
              </a:spcBef>
              <a:spcAft>
                <a:spcPts val="0"/>
              </a:spcAft>
              <a:buSzPts val="1400"/>
              <a:buChar char="○"/>
            </a:pPr>
            <a:r>
              <a:rPr lang="en"/>
              <a:t>Wearing Masks</a:t>
            </a:r>
            <a:endParaRPr/>
          </a:p>
          <a:p>
            <a:pPr indent="-317500" lvl="1" marL="914400" rtl="0" algn="l">
              <a:spcBef>
                <a:spcPts val="0"/>
              </a:spcBef>
              <a:spcAft>
                <a:spcPts val="0"/>
              </a:spcAft>
              <a:buSzPts val="1400"/>
              <a:buChar char="○"/>
            </a:pPr>
            <a:r>
              <a:rPr lang="en"/>
              <a:t>Meeting in large, open-space areas</a:t>
            </a:r>
            <a:endParaRPr/>
          </a:p>
        </p:txBody>
      </p:sp>
      <p:pic>
        <p:nvPicPr>
          <p:cNvPr id="105" name="Google Shape;105;p20"/>
          <p:cNvPicPr preferRelativeResize="0"/>
          <p:nvPr/>
        </p:nvPicPr>
        <p:blipFill>
          <a:blip r:embed="rId3">
            <a:alphaModFix/>
          </a:blip>
          <a:stretch>
            <a:fillRect/>
          </a:stretch>
        </p:blipFill>
        <p:spPr>
          <a:xfrm>
            <a:off x="5271400" y="1646113"/>
            <a:ext cx="3248250" cy="2233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Design Approach</a:t>
            </a:r>
            <a:endParaRPr/>
          </a:p>
        </p:txBody>
      </p:sp>
      <p:sp>
        <p:nvSpPr>
          <p:cNvPr id="111" name="Google Shape;111;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The first step in the design approach is attaching the end effector to the limb.</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To solve the issue of vertical and horizontal cuts, the implementation of a pin joint will attach the end effector to the drone.</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This will allow the end effector to pivot between 0 and 90 degrees.</a:t>
            </a:r>
            <a:endParaRPr/>
          </a:p>
        </p:txBody>
      </p:sp>
      <p:pic>
        <p:nvPicPr>
          <p:cNvPr id="112" name="Google Shape;112;p21"/>
          <p:cNvPicPr preferRelativeResize="0"/>
          <p:nvPr/>
        </p:nvPicPr>
        <p:blipFill>
          <a:blip r:embed="rId3">
            <a:alphaModFix/>
          </a:blip>
          <a:stretch>
            <a:fillRect/>
          </a:stretch>
        </p:blipFill>
        <p:spPr>
          <a:xfrm>
            <a:off x="4832400" y="1405092"/>
            <a:ext cx="3999900" cy="2156809"/>
          </a:xfrm>
          <a:prstGeom prst="rect">
            <a:avLst/>
          </a:prstGeom>
          <a:noFill/>
          <a:ln>
            <a:noFill/>
          </a:ln>
        </p:spPr>
      </p:pic>
      <p:sp>
        <p:nvSpPr>
          <p:cNvPr id="113" name="Google Shape;113;p21"/>
          <p:cNvSpPr txBox="1"/>
          <p:nvPr/>
        </p:nvSpPr>
        <p:spPr>
          <a:xfrm>
            <a:off x="4995250" y="3872150"/>
            <a:ext cx="3721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Example of pin joint allowing for unidirectional movement.</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